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4" r:id="rId3"/>
    <p:sldId id="258" r:id="rId4"/>
    <p:sldId id="260" r:id="rId5"/>
    <p:sldId id="262" r:id="rId6"/>
    <p:sldId id="261" r:id="rId7"/>
    <p:sldId id="325" r:id="rId8"/>
    <p:sldId id="266" r:id="rId9"/>
    <p:sldId id="272" r:id="rId10"/>
    <p:sldId id="269" r:id="rId11"/>
    <p:sldId id="283" r:id="rId12"/>
    <p:sldId id="286" r:id="rId13"/>
    <p:sldId id="327" r:id="rId14"/>
    <p:sldId id="287" r:id="rId15"/>
    <p:sldId id="273" r:id="rId16"/>
    <p:sldId id="270" r:id="rId17"/>
    <p:sldId id="274" r:id="rId18"/>
    <p:sldId id="275" r:id="rId19"/>
    <p:sldId id="278" r:id="rId20"/>
    <p:sldId id="279" r:id="rId21"/>
    <p:sldId id="281" r:id="rId22"/>
    <p:sldId id="291" r:id="rId23"/>
    <p:sldId id="285" r:id="rId24"/>
    <p:sldId id="294" r:id="rId25"/>
    <p:sldId id="295" r:id="rId26"/>
    <p:sldId id="299" r:id="rId27"/>
    <p:sldId id="300" r:id="rId28"/>
    <p:sldId id="301" r:id="rId29"/>
    <p:sldId id="302" r:id="rId30"/>
    <p:sldId id="305" r:id="rId31"/>
    <p:sldId id="306" r:id="rId32"/>
    <p:sldId id="323" r:id="rId33"/>
    <p:sldId id="313" r:id="rId34"/>
    <p:sldId id="314" r:id="rId35"/>
    <p:sldId id="315" r:id="rId36"/>
    <p:sldId id="316" r:id="rId37"/>
    <p:sldId id="318" r:id="rId38"/>
    <p:sldId id="317" r:id="rId39"/>
    <p:sldId id="321" r:id="rId40"/>
    <p:sldId id="322" r:id="rId41"/>
    <p:sldId id="298" r:id="rId42"/>
    <p:sldId id="288" r:id="rId43"/>
    <p:sldId id="276" r:id="rId44"/>
    <p:sldId id="290" r:id="rId45"/>
    <p:sldId id="280" r:id="rId46"/>
    <p:sldId id="303" r:id="rId47"/>
    <p:sldId id="326" r:id="rId48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7" autoAdjust="0"/>
    <p:restoredTop sz="94330" autoAdjust="0"/>
  </p:normalViewPr>
  <p:slideViewPr>
    <p:cSldViewPr snapToGrid="0">
      <p:cViewPr varScale="1">
        <p:scale>
          <a:sx n="70" d="100"/>
          <a:sy n="70" d="100"/>
        </p:scale>
        <p:origin x="99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57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B7D266-A0BD-4964-9810-8ED4FA9FBE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53BF9-D0A9-40ED-AD6A-C1B3A11DCE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1AF60-0BFB-4DC6-AAB2-0FB6C36EE3C7}" type="datetimeFigureOut">
              <a:rPr lang="vi-VN" smtClean="0"/>
              <a:t>17/09/2020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151D4-D758-421C-BF64-BA7E16EB2A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42978-85AD-4A77-A4DC-AAB5D0AC24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D41C6-D782-4952-9075-63EAB3E75B9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6058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1B043-C817-4F72-987E-08F8F7331AD3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7760D-D6A1-46F8-9B3C-A7FB2759F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4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7760D-D6A1-46F8-9B3C-A7FB2759F4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7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540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ĐẠI HỌC QUỐC GIA THÀNH PHỐ HỒ CHÍ MINH</a:t>
            </a:r>
          </a:p>
          <a:p>
            <a:pPr algn="ctr" defTabSz="685783">
              <a:defRPr/>
            </a:pPr>
            <a:r>
              <a:rPr lang="en-US" dirty="0">
                <a:solidFill>
                  <a:prstClr val="black"/>
                </a:solidFill>
                <a:latin typeface="Arial"/>
              </a:rPr>
              <a:t>TRƯỜNG ĐẠI HỌC BÁCH KHOA </a:t>
            </a:r>
          </a:p>
          <a:p>
            <a:pPr algn="ctr" defTabSz="685783">
              <a:defRPr/>
            </a:pPr>
            <a:r>
              <a:rPr lang="en-US" b="1" dirty="0">
                <a:solidFill>
                  <a:prstClr val="black"/>
                </a:solidFill>
                <a:latin typeface="Arial"/>
              </a:rPr>
              <a:t>KHOA CƠ KHÍ – BỘ MÔN CƠ ĐIỆN TỬ</a:t>
            </a:r>
            <a:endParaRPr lang="vi-VN" b="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9FED9D5-00FF-45BE-953D-EFA785BC1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80" y="1507046"/>
            <a:ext cx="930437" cy="95139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671428" y="2788154"/>
            <a:ext cx="780114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dirty="0" err="1">
                <a:latin typeface="+mn-lt"/>
              </a:rPr>
              <a:t>LUẬN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VĂN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TỐT</a:t>
            </a:r>
            <a:r>
              <a:rPr lang="en-US" sz="2000" b="0" dirty="0">
                <a:latin typeface="+mn-lt"/>
              </a:rPr>
              <a:t> </a:t>
            </a:r>
            <a:r>
              <a:rPr lang="en-US" sz="2000" b="0" dirty="0" err="1">
                <a:latin typeface="+mn-lt"/>
              </a:rPr>
              <a:t>NGHIỆP</a:t>
            </a:r>
            <a:br>
              <a:rPr lang="vi-VN" sz="2400" b="0" dirty="0">
                <a:latin typeface="+mn-lt"/>
              </a:rPr>
            </a:b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THIẾT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KẾ</a:t>
            </a: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HỆ</a:t>
            </a: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THỐNG</a:t>
            </a: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SIẾT</a:t>
            </a: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ỐC</a:t>
            </a: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TỰ</a:t>
            </a: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ĐỘNG</a:t>
            </a:r>
            <a:endParaRPr lang="en-US" sz="2800" b="1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CHO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CỤM</a:t>
            </a: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BÁNH</a:t>
            </a: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SAU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XE</a:t>
            </a: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ĐẠP</a:t>
            </a:r>
            <a:endParaRPr lang="vi-VN" sz="1800" b="1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601868" y="4379754"/>
            <a:ext cx="6870700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Aft>
                <a:spcPts val="750"/>
              </a:spcAft>
              <a:tabLst>
                <a:tab pos="2057348" algn="l"/>
              </a:tabLst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Sinh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viên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thực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hiện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	Võ Đức Trí – 1513682</a:t>
            </a:r>
          </a:p>
          <a:p>
            <a:pPr algn="l">
              <a:lnSpc>
                <a:spcPct val="100000"/>
              </a:lnSpc>
              <a:spcAft>
                <a:spcPts val="750"/>
              </a:spcAft>
              <a:tabLst>
                <a:tab pos="2057348" algn="l"/>
              </a:tabLst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Mã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số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sinh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viên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		1513682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Tx/>
              <a:buNone/>
              <a:tabLst>
                <a:tab pos="2057348" algn="l"/>
              </a:tabLst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Giảng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viên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hướng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dẫn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 	PGS. TS.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Nguyễn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Quốc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Chí</a:t>
            </a:r>
            <a:endParaRPr lang="vi-VN" sz="20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39068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Tp.</a:t>
            </a:r>
            <a:r>
              <a:rPr lang="en-US" baseline="0" dirty="0"/>
              <a:t> Hồ </a:t>
            </a:r>
            <a:r>
              <a:rPr lang="en-US" baseline="0" dirty="0" err="1"/>
              <a:t>Chí</a:t>
            </a:r>
            <a:r>
              <a:rPr lang="en-US" baseline="0" dirty="0"/>
              <a:t> Minh, </a:t>
            </a:r>
            <a:r>
              <a:rPr lang="en-US" baseline="0" dirty="0" err="1"/>
              <a:t>ngày</a:t>
            </a:r>
            <a:r>
              <a:rPr lang="en-US" baseline="0" dirty="0"/>
              <a:t> 17 </a:t>
            </a:r>
            <a:r>
              <a:rPr lang="en-US" baseline="0" dirty="0" err="1"/>
              <a:t>tháng</a:t>
            </a:r>
            <a:r>
              <a:rPr lang="en-US" baseline="0" dirty="0"/>
              <a:t> 09 </a:t>
            </a:r>
            <a:r>
              <a:rPr lang="en-US" baseline="0" dirty="0" err="1"/>
              <a:t>năm</a:t>
            </a:r>
            <a:r>
              <a:rPr lang="en-US" baseline="0" dirty="0"/>
              <a:t> 2020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49377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6693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481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1306"/>
            <a:ext cx="7886700" cy="447674"/>
          </a:xfrm>
        </p:spPr>
        <p:txBody>
          <a:bodyPr>
            <a:noAutofit/>
          </a:bodyPr>
          <a:lstStyle>
            <a:lvl1pPr>
              <a:defRPr sz="2800" b="1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88367"/>
            <a:ext cx="7886700" cy="508859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/>
            </a:lvl1pPr>
            <a:lvl2pPr marL="800100" indent="-342900">
              <a:buFont typeface="Arial" panose="020B0604020202020204" pitchFamily="34" charset="0"/>
              <a:buChar char="•"/>
              <a:defRPr sz="2200"/>
            </a:lvl2pPr>
            <a:lvl3pPr marL="1257300" indent="-342900">
              <a:buFont typeface="Arial" panose="020B0604020202020204" pitchFamily="34" charset="0"/>
              <a:buChar char="•"/>
              <a:defRPr sz="2200"/>
            </a:lvl3pPr>
            <a:lvl4pPr marL="1714500" indent="-342900">
              <a:buFont typeface="Arial" panose="020B0604020202020204" pitchFamily="34" charset="0"/>
              <a:buChar char="•"/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7" name="Đường nối Thẳng 4">
            <a:extLst>
              <a:ext uri="{FF2B5EF4-FFF2-40B4-BE49-F238E27FC236}">
                <a16:creationId xmlns:a16="http://schemas.microsoft.com/office/drawing/2014/main" id="{B8DAC849-BD7D-469B-BC9A-EF039DED0D39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ộp Văn bản 6">
            <a:extLst>
              <a:ext uri="{FF2B5EF4-FFF2-40B4-BE49-F238E27FC236}">
                <a16:creationId xmlns:a16="http://schemas.microsoft.com/office/drawing/2014/main" id="{65861F77-0584-4889-A2F6-81DADDA76F2D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8">
            <a:extLst>
              <a:ext uri="{FF2B5EF4-FFF2-40B4-BE49-F238E27FC236}">
                <a16:creationId xmlns:a16="http://schemas.microsoft.com/office/drawing/2014/main" id="{EE1699C9-254E-40A7-B816-37F2377B8956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học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Bách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TP. Hồ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1400" dirty="0">
                <a:cs typeface="Arial" panose="020B0604020202020204" pitchFamily="34" charset="0"/>
              </a:rPr>
              <a:t>ơ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2" name="Đường nối Thẳng 4">
            <a:extLst>
              <a:ext uri="{FF2B5EF4-FFF2-40B4-BE49-F238E27FC236}">
                <a16:creationId xmlns:a16="http://schemas.microsoft.com/office/drawing/2014/main" id="{B8DAC849-BD7D-469B-BC9A-EF039DED0D39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6">
            <a:extLst>
              <a:ext uri="{FF2B5EF4-FFF2-40B4-BE49-F238E27FC236}">
                <a16:creationId xmlns:a16="http://schemas.microsoft.com/office/drawing/2014/main" id="{2AA86A7C-1A84-420D-A4B1-D4DD5ABA4E8C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6A888A26-0FD9-43C4-B59C-E71C4B100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0523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sz="quarter" idx="13"/>
          </p:nvPr>
        </p:nvSpPr>
        <p:spPr>
          <a:xfrm>
            <a:off x="317501" y="2348114"/>
            <a:ext cx="8492670" cy="1120137"/>
          </a:xfrm>
        </p:spPr>
        <p:txBody>
          <a:bodyPr anchor="ctr" anchorCtr="0">
            <a:noAutofit/>
          </a:bodyPr>
          <a:lstStyle>
            <a:lvl1pPr algn="l">
              <a:defRPr sz="5400" b="1">
                <a:latin typeface="Sitka Subheading" panose="0200050500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>
              <a:defRPr sz="5400" b="1">
                <a:latin typeface="Sitka Subheading" panose="02000505000000020004" pitchFamily="2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l">
              <a:defRPr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l">
              <a:defRPr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l">
              <a:defRPr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AED447-93C2-4D7C-ADF7-34A4681A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3" name="Đường nối Thẳng 4">
            <a:extLst>
              <a:ext uri="{FF2B5EF4-FFF2-40B4-BE49-F238E27FC236}">
                <a16:creationId xmlns:a16="http://schemas.microsoft.com/office/drawing/2014/main" id="{A1B0BA6B-5190-4CCC-9518-EC6F979E2AA3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ộp Văn bản 6">
            <a:extLst>
              <a:ext uri="{FF2B5EF4-FFF2-40B4-BE49-F238E27FC236}">
                <a16:creationId xmlns:a16="http://schemas.microsoft.com/office/drawing/2014/main" id="{A1050687-E2B1-40E2-91E9-F7B59DC52849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8">
            <a:extLst>
              <a:ext uri="{FF2B5EF4-FFF2-40B4-BE49-F238E27FC236}">
                <a16:creationId xmlns:a16="http://schemas.microsoft.com/office/drawing/2014/main" id="{CB42E801-ADC3-4843-8866-BD13C25A4AA3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học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Bách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TP. Hồ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1400" dirty="0">
                <a:cs typeface="Arial" panose="020B0604020202020204" pitchFamily="34" charset="0"/>
              </a:rPr>
              <a:t>ơ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9" name="Đường nối Thẳng 4">
            <a:extLst>
              <a:ext uri="{FF2B5EF4-FFF2-40B4-BE49-F238E27FC236}">
                <a16:creationId xmlns:a16="http://schemas.microsoft.com/office/drawing/2014/main" id="{950F41DB-3B2B-48DF-917E-9473285B9991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ộp Văn bản 6">
            <a:extLst>
              <a:ext uri="{FF2B5EF4-FFF2-40B4-BE49-F238E27FC236}">
                <a16:creationId xmlns:a16="http://schemas.microsoft.com/office/drawing/2014/main" id="{7C1529A7-9D48-414C-9D66-78C0BFA9057D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7C7DA2A0-B88F-49AC-991D-55E92AD6D0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4417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88136"/>
            <a:ext cx="3886200" cy="5308558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88131"/>
            <a:ext cx="3886200" cy="5308558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96542F-8960-414A-9011-6855D4639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1306"/>
            <a:ext cx="7886700" cy="447674"/>
          </a:xfrm>
        </p:spPr>
        <p:txBody>
          <a:bodyPr>
            <a:noAutofit/>
          </a:bodyPr>
          <a:lstStyle>
            <a:lvl1pPr>
              <a:defRPr sz="2800" b="1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C1D83A-11A8-4D3C-9171-E5C8666B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0" name="Đường nối Thẳng 4">
            <a:extLst>
              <a:ext uri="{FF2B5EF4-FFF2-40B4-BE49-F238E27FC236}">
                <a16:creationId xmlns:a16="http://schemas.microsoft.com/office/drawing/2014/main" id="{7C17CE85-21DF-49AC-A5C4-0EDB209C2AE8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ộp Văn bản 6">
            <a:extLst>
              <a:ext uri="{FF2B5EF4-FFF2-40B4-BE49-F238E27FC236}">
                <a16:creationId xmlns:a16="http://schemas.microsoft.com/office/drawing/2014/main" id="{5AA2FF95-07F2-4D02-92BA-6D54AAC46CEA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Hộp Văn bản 8">
            <a:extLst>
              <a:ext uri="{FF2B5EF4-FFF2-40B4-BE49-F238E27FC236}">
                <a16:creationId xmlns:a16="http://schemas.microsoft.com/office/drawing/2014/main" id="{C03EDCBB-F8D5-46EB-913F-CAF3C880FF71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học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Bách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TP. Hồ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1400" dirty="0">
                <a:cs typeface="Arial" panose="020B0604020202020204" pitchFamily="34" charset="0"/>
              </a:rPr>
              <a:t>ơ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3" name="Đường nối Thẳng 4">
            <a:extLst>
              <a:ext uri="{FF2B5EF4-FFF2-40B4-BE49-F238E27FC236}">
                <a16:creationId xmlns:a16="http://schemas.microsoft.com/office/drawing/2014/main" id="{D3E8BE59-C088-4AB2-99C7-884FBA0FC1AE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ộp Văn bản 6">
            <a:extLst>
              <a:ext uri="{FF2B5EF4-FFF2-40B4-BE49-F238E27FC236}">
                <a16:creationId xmlns:a16="http://schemas.microsoft.com/office/drawing/2014/main" id="{000A28C5-7F25-4F79-BBE2-3E582587262C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9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088136"/>
            <a:ext cx="3868340" cy="95676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6800"/>
            <a:ext cx="3868340" cy="38528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088135"/>
            <a:ext cx="3887391" cy="956765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36800"/>
            <a:ext cx="3887391" cy="38528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ECFCAFB-2EB4-48D7-AF62-77DF18B5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1306"/>
            <a:ext cx="7886700" cy="447674"/>
          </a:xfrm>
        </p:spPr>
        <p:txBody>
          <a:bodyPr>
            <a:noAutofit/>
          </a:bodyPr>
          <a:lstStyle>
            <a:lvl1pPr>
              <a:defRPr sz="2800" b="1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D8F373B-4F09-4A2F-A78B-6A4FDD52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9" name="Đường nối Thẳng 4">
            <a:extLst>
              <a:ext uri="{FF2B5EF4-FFF2-40B4-BE49-F238E27FC236}">
                <a16:creationId xmlns:a16="http://schemas.microsoft.com/office/drawing/2014/main" id="{D2CFA0F2-75F4-4C4C-AC70-98FDD9865410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ộp Văn bản 6">
            <a:extLst>
              <a:ext uri="{FF2B5EF4-FFF2-40B4-BE49-F238E27FC236}">
                <a16:creationId xmlns:a16="http://schemas.microsoft.com/office/drawing/2014/main" id="{3A464426-709C-4C85-9B85-9231CB37C474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Hộp Văn bản 8">
            <a:extLst>
              <a:ext uri="{FF2B5EF4-FFF2-40B4-BE49-F238E27FC236}">
                <a16:creationId xmlns:a16="http://schemas.microsoft.com/office/drawing/2014/main" id="{65039D51-9A36-46E8-97A4-3751296B9997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học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Bách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TP. Hồ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1400" dirty="0">
                <a:cs typeface="Arial" panose="020B0604020202020204" pitchFamily="34" charset="0"/>
              </a:rPr>
              <a:t>ơ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22" name="Đường nối Thẳng 4">
            <a:extLst>
              <a:ext uri="{FF2B5EF4-FFF2-40B4-BE49-F238E27FC236}">
                <a16:creationId xmlns:a16="http://schemas.microsoft.com/office/drawing/2014/main" id="{6E966AB4-5BB1-45A2-9CD2-F8B4E086A9F2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6">
            <a:extLst>
              <a:ext uri="{FF2B5EF4-FFF2-40B4-BE49-F238E27FC236}">
                <a16:creationId xmlns:a16="http://schemas.microsoft.com/office/drawing/2014/main" id="{EC0ADB77-4462-4B28-AFB0-B1206B8F50E5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F3CB1E-674D-46CC-A208-401640BB6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6579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AC7E22-9F17-485D-B054-6ABF6192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3" name="Đường nối Thẳng 4">
            <a:extLst>
              <a:ext uri="{FF2B5EF4-FFF2-40B4-BE49-F238E27FC236}">
                <a16:creationId xmlns:a16="http://schemas.microsoft.com/office/drawing/2014/main" id="{F0E24579-CF76-44E7-98D8-840F102CE744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ộp Văn bản 6">
            <a:extLst>
              <a:ext uri="{FF2B5EF4-FFF2-40B4-BE49-F238E27FC236}">
                <a16:creationId xmlns:a16="http://schemas.microsoft.com/office/drawing/2014/main" id="{3F7B7226-C263-415A-8F1C-32D391DD453D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8">
            <a:extLst>
              <a:ext uri="{FF2B5EF4-FFF2-40B4-BE49-F238E27FC236}">
                <a16:creationId xmlns:a16="http://schemas.microsoft.com/office/drawing/2014/main" id="{51086FFE-DEEE-4818-88CD-EB6CE7D8A690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học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Bách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TP. Hồ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1400" dirty="0">
                <a:cs typeface="Arial" panose="020B0604020202020204" pitchFamily="34" charset="0"/>
              </a:rPr>
              <a:t>ơ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8" name="Đường nối Thẳng 4">
            <a:extLst>
              <a:ext uri="{FF2B5EF4-FFF2-40B4-BE49-F238E27FC236}">
                <a16:creationId xmlns:a16="http://schemas.microsoft.com/office/drawing/2014/main" id="{57C4B177-A55E-49F5-A29C-CEE92ACE15DD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6">
            <a:extLst>
              <a:ext uri="{FF2B5EF4-FFF2-40B4-BE49-F238E27FC236}">
                <a16:creationId xmlns:a16="http://schemas.microsoft.com/office/drawing/2014/main" id="{3A4D40B7-B027-4DED-B713-E99B7751ACDD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4EF917-5E85-4DD1-9381-C963FAD3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1306"/>
            <a:ext cx="7886700" cy="447674"/>
          </a:xfrm>
        </p:spPr>
        <p:txBody>
          <a:bodyPr>
            <a:noAutofit/>
          </a:bodyPr>
          <a:lstStyle>
            <a:lvl1pPr>
              <a:defRPr sz="2800" b="1"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9386AFF-79D5-486B-A598-C3C0B7AD43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15304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13B508-C726-42B1-8973-706CBD08F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0800000" flipV="1">
            <a:off x="4184650" y="2261"/>
            <a:ext cx="774700" cy="291850"/>
          </a:xfrm>
        </p:spPr>
        <p:txBody>
          <a:bodyPr/>
          <a:lstStyle>
            <a:lvl1pPr algn="ctr">
              <a:defRPr sz="1400"/>
            </a:lvl1pPr>
          </a:lstStyle>
          <a:p>
            <a:fld id="{D060839D-7BB0-411B-92B5-EBD271E4E49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9" name="Đường nối Thẳng 4">
            <a:extLst>
              <a:ext uri="{FF2B5EF4-FFF2-40B4-BE49-F238E27FC236}">
                <a16:creationId xmlns:a16="http://schemas.microsoft.com/office/drawing/2014/main" id="{979F3C72-9F4F-40A9-838B-FCEC6B2F69B9}"/>
              </a:ext>
            </a:extLst>
          </p:cNvPr>
          <p:cNvCxnSpPr/>
          <p:nvPr userDrawn="1"/>
        </p:nvCxnSpPr>
        <p:spPr>
          <a:xfrm>
            <a:off x="0" y="320683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Hộp Văn bản 6">
            <a:extLst>
              <a:ext uri="{FF2B5EF4-FFF2-40B4-BE49-F238E27FC236}">
                <a16:creationId xmlns:a16="http://schemas.microsoft.com/office/drawing/2014/main" id="{A2C2649C-AB7E-4CD7-99B6-9F36B28A6F04}"/>
              </a:ext>
            </a:extLst>
          </p:cNvPr>
          <p:cNvSpPr txBox="1"/>
          <p:nvPr userDrawn="1"/>
        </p:nvSpPr>
        <p:spPr>
          <a:xfrm>
            <a:off x="317500" y="0"/>
            <a:ext cx="378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Hộp Văn bản 8">
            <a:extLst>
              <a:ext uri="{FF2B5EF4-FFF2-40B4-BE49-F238E27FC236}">
                <a16:creationId xmlns:a16="http://schemas.microsoft.com/office/drawing/2014/main" id="{4BE15EC0-262F-4ED2-9B2F-544F0FC2E1A4}"/>
              </a:ext>
            </a:extLst>
          </p:cNvPr>
          <p:cNvSpPr txBox="1"/>
          <p:nvPr userDrawn="1"/>
        </p:nvSpPr>
        <p:spPr>
          <a:xfrm>
            <a:off x="317500" y="6538913"/>
            <a:ext cx="492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4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học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Bách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TP. Hồ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Minh,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Khoa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1400" dirty="0">
                <a:cs typeface="Arial" panose="020B0604020202020204" pitchFamily="34" charset="0"/>
              </a:rPr>
              <a:t>ơ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vi-VN" sz="1400" dirty="0">
              <a:cs typeface="Arial" panose="020B0604020202020204" pitchFamily="34" charset="0"/>
            </a:endParaRPr>
          </a:p>
        </p:txBody>
      </p:sp>
      <p:cxnSp>
        <p:nvCxnSpPr>
          <p:cNvPr id="16" name="Đường nối Thẳng 4">
            <a:extLst>
              <a:ext uri="{FF2B5EF4-FFF2-40B4-BE49-F238E27FC236}">
                <a16:creationId xmlns:a16="http://schemas.microsoft.com/office/drawing/2014/main" id="{C61DDC33-322D-47D9-8197-FA3A0C66071C}"/>
              </a:ext>
            </a:extLst>
          </p:cNvPr>
          <p:cNvCxnSpPr/>
          <p:nvPr userDrawn="1"/>
        </p:nvCxnSpPr>
        <p:spPr>
          <a:xfrm>
            <a:off x="0" y="655479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ộp Văn bản 6">
            <a:extLst>
              <a:ext uri="{FF2B5EF4-FFF2-40B4-BE49-F238E27FC236}">
                <a16:creationId xmlns:a16="http://schemas.microsoft.com/office/drawing/2014/main" id="{E20BBDEE-C946-485F-98EC-B0A67DEF6B38}"/>
              </a:ext>
            </a:extLst>
          </p:cNvPr>
          <p:cNvSpPr txBox="1"/>
          <p:nvPr userDrawn="1"/>
        </p:nvSpPr>
        <p:spPr>
          <a:xfrm>
            <a:off x="6800850" y="6537317"/>
            <a:ext cx="2089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Võ Đức Trí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1C1F909E-A8BE-4D07-9DF0-1392915C8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5640" y="0"/>
            <a:ext cx="3784360" cy="303193"/>
          </a:xfrm>
        </p:spPr>
        <p:txBody>
          <a:bodyPr>
            <a:noAutofit/>
          </a:bodyPr>
          <a:lstStyle>
            <a:lvl1pPr algn="r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6431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123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547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0839D-7BB0-411B-92B5-EBD271E4E49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347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9.w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0.jpe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8.png"/><Relationship Id="rId11" Type="http://schemas.openxmlformats.org/officeDocument/2006/relationships/image" Target="../media/image29.wmf"/><Relationship Id="rId5" Type="http://schemas.openxmlformats.org/officeDocument/2006/relationships/image" Target="../media/image37.png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36.png"/><Relationship Id="rId9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3.emf"/><Relationship Id="rId4" Type="http://schemas.openxmlformats.org/officeDocument/2006/relationships/image" Target="../media/image32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Visio_Drawing.vsdx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Visio_Drawing1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Bao%20Ve%20LVTN.mp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0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93C98-CDCF-4488-B90C-34A378D8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10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303AF-750D-46E1-9B28-8FBD4415E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9747"/>
            <a:ext cx="7886700" cy="447674"/>
          </a:xfrm>
        </p:spPr>
        <p:txBody>
          <a:bodyPr/>
          <a:lstStyle/>
          <a:p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phôi</a:t>
            </a:r>
            <a:r>
              <a:rPr lang="en-US" dirty="0"/>
              <a:t> –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77E688-3B8D-452F-9E6A-D5EB12DBCEE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28651" y="1502568"/>
            <a:ext cx="3319236" cy="3852863"/>
          </a:xfrm>
        </p:spPr>
        <p:txBody>
          <a:bodyPr>
            <a:normAutofit/>
          </a:bodyPr>
          <a:lstStyle/>
          <a:p>
            <a:r>
              <a:rPr lang="vi-VN" sz="2400" b="1" dirty="0"/>
              <a:t>Ưu điểm</a:t>
            </a:r>
            <a:r>
              <a:rPr lang="en-US" sz="2400" b="1" dirty="0"/>
              <a:t>:</a:t>
            </a:r>
            <a:endParaRPr lang="vi-VN" sz="2400" b="1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vi-VN" sz="2400" dirty="0"/>
              <a:t>Linh hoạt.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vi-VN" sz="2400" dirty="0"/>
              <a:t>Giảm thời gian</a:t>
            </a:r>
            <a:br>
              <a:rPr lang="en-US" sz="2400" dirty="0"/>
            </a:br>
            <a:r>
              <a:rPr lang="vi-VN" sz="2400" dirty="0"/>
              <a:t>dừng</a:t>
            </a:r>
            <a:r>
              <a:rPr lang="en-US" sz="2400" dirty="0"/>
              <a:t> </a:t>
            </a:r>
            <a:r>
              <a:rPr lang="vi-VN" sz="2400" dirty="0"/>
              <a:t>máy, tăng năng suất.</a:t>
            </a:r>
          </a:p>
          <a:p>
            <a:r>
              <a:rPr lang="vi-VN" sz="2400" b="1" dirty="0"/>
              <a:t>Nhược điểm: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vi-VN" sz="2400" dirty="0"/>
              <a:t>Cần thiết kế hợp lý.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388ACEB-06D4-46F7-86A9-0F7A621D9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F461AD7-04E2-4CBC-8F0A-7253A901A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513150"/>
              </p:ext>
            </p:extLst>
          </p:nvPr>
        </p:nvGraphicFramePr>
        <p:xfrm>
          <a:off x="2559050" y="1620838"/>
          <a:ext cx="8053388" cy="361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AutoCAD Drawing" r:id="rId3" imgW="11839680" imgH="5315040" progId="AutoCAD.Drawing.17">
                  <p:embed/>
                </p:oleObj>
              </mc:Choice>
              <mc:Fallback>
                <p:oleObj name="AutoCAD Drawing" r:id="rId3" imgW="11839680" imgH="5315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9050" y="1620838"/>
                        <a:ext cx="8053388" cy="361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48A20A-B0E7-41A4-B2AD-AADB26C43936}"/>
              </a:ext>
            </a:extLst>
          </p:cNvPr>
          <p:cNvSpPr txBox="1"/>
          <p:nvPr/>
        </p:nvSpPr>
        <p:spPr>
          <a:xfrm>
            <a:off x="4184650" y="5765910"/>
            <a:ext cx="470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phôi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0944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580C1-9398-4B1C-8D79-F5D3C91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11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1BDDC0-F2AE-4507-8B13-76B3EA65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–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đai</a:t>
            </a:r>
            <a:r>
              <a:rPr lang="en-US" dirty="0"/>
              <a:t> </a:t>
            </a:r>
            <a:r>
              <a:rPr lang="en-US" dirty="0" err="1"/>
              <a:t>ốc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4438C-F561-4415-BBCF-DB26462BF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43F33BB-8703-4C5B-950C-20F0DF01A5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397403"/>
              </p:ext>
            </p:extLst>
          </p:nvPr>
        </p:nvGraphicFramePr>
        <p:xfrm>
          <a:off x="-1233488" y="908980"/>
          <a:ext cx="11801476" cy="530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AutoCAD Drawing" r:id="rId3" imgW="11839680" imgH="5315040" progId="AutoCAD.Drawing.17">
                  <p:embed/>
                </p:oleObj>
              </mc:Choice>
              <mc:Fallback>
                <p:oleObj name="AutoCAD Drawing" r:id="rId3" imgW="11839680" imgH="5315040" progId="AutoCAD.Drawing.17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43F33BB-8703-4C5B-950C-20F0DF01A5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33488" y="908980"/>
                        <a:ext cx="11801476" cy="5300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B8D604-14E3-4D6B-804B-F202591EED63}"/>
              </a:ext>
            </a:extLst>
          </p:cNvPr>
          <p:cNvSpPr txBox="1"/>
          <p:nvPr/>
        </p:nvSpPr>
        <p:spPr>
          <a:xfrm>
            <a:off x="0" y="618545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ngậm</a:t>
            </a:r>
            <a:r>
              <a:rPr lang="en-US" dirty="0"/>
              <a:t> </a:t>
            </a:r>
            <a:r>
              <a:rPr lang="en-US" dirty="0" err="1"/>
              <a:t>ốc</a:t>
            </a:r>
            <a:r>
              <a:rPr lang="en-US" dirty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0134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1163BC-39C2-4C7B-96D9-B878C77B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siết</a:t>
            </a:r>
            <a:r>
              <a:rPr lang="en-US" dirty="0"/>
              <a:t> </a:t>
            </a:r>
            <a:r>
              <a:rPr lang="en-US" dirty="0" err="1"/>
              <a:t>ốc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EA51F459-B24E-4563-B3CE-7C62F8513A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>
                    <a:latin typeface="+mj-lt"/>
                  </a:rPr>
                  <a:t>Vị </a:t>
                </a:r>
                <a:r>
                  <a:rPr lang="en-US" sz="2200" dirty="0" err="1">
                    <a:latin typeface="+mj-lt"/>
                  </a:rPr>
                  <a:t>trí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chụp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ảnh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đối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với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trạm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thứ</a:t>
                </a:r>
                <a:r>
                  <a:rPr lang="en-US" sz="2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𝐜𝐚𝐩𝐭𝐮𝐫𝐞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vi-VN" sz="22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𝐫𝐞𝐟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vi-VN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2200" b="1" i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vi-V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𝐜𝐚𝐩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ture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sub>
                      </m:sSub>
                    </m:oMath>
                  </m:oMathPara>
                </a14:m>
                <a:endParaRPr lang="en-US" sz="2200" dirty="0">
                  <a:latin typeface="+mj-lt"/>
                </a:endParaRPr>
              </a:p>
              <a:p>
                <a:r>
                  <a:rPr lang="en-US" sz="2200" dirty="0">
                    <a:latin typeface="+mj-lt"/>
                  </a:rPr>
                  <a:t>Vị </a:t>
                </a:r>
                <a:r>
                  <a:rPr lang="en-US" sz="2200" dirty="0" err="1">
                    <a:latin typeface="+mj-lt"/>
                  </a:rPr>
                  <a:t>trí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siết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ốc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đối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với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trạm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thứ</a:t>
                </a:r>
                <a:r>
                  <a:rPr lang="en-US" sz="2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200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𝐫𝐮𝐧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vi-VN" sz="22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𝐫𝐞𝐟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</m:sSub>
                      <m:r>
                        <a:rPr lang="vi-VN" sz="22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vi-VN" sz="2200" b="1" i="0"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vi-VN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𝐫𝐮𝐧</m:t>
                          </m:r>
                          <m:r>
                            <a:rPr lang="vi-VN" sz="22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2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sub>
                      </m:sSub>
                    </m:oMath>
                  </m:oMathPara>
                </a14:m>
                <a:endParaRPr lang="vi-VN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EA51F459-B24E-4563-B3CE-7C62F8513A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2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5BB7E-474C-4267-BDE7-514F4C5E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12</a:t>
            </a:fld>
            <a:endParaRPr lang="vi-V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C7E94B-40BB-4A0B-A81E-65CBA6A81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5DDA247-E17E-4E5F-B000-16563CC31B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844914"/>
              </p:ext>
            </p:extLst>
          </p:nvPr>
        </p:nvGraphicFramePr>
        <p:xfrm>
          <a:off x="901846" y="2745983"/>
          <a:ext cx="7613504" cy="3416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" name="AutoCAD Drawing" r:id="rId4" imgW="11839680" imgH="5315040" progId="AutoCAD.Drawing.17">
                  <p:embed/>
                </p:oleObj>
              </mc:Choice>
              <mc:Fallback>
                <p:oleObj name="AutoCAD Drawing" r:id="rId4" imgW="11839680" imgH="5315040" progId="AutoCAD.Drawing.1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846" y="2745983"/>
                        <a:ext cx="7613504" cy="34166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C3EFCB6-F468-44BC-8022-4D11F02415CC}"/>
              </a:ext>
            </a:extLst>
          </p:cNvPr>
          <p:cNvSpPr txBox="1"/>
          <p:nvPr/>
        </p:nvSpPr>
        <p:spPr>
          <a:xfrm>
            <a:off x="0" y="617168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siết</a:t>
            </a:r>
            <a:r>
              <a:rPr lang="en-US" dirty="0"/>
              <a:t> </a:t>
            </a:r>
            <a:r>
              <a:rPr lang="en-US" dirty="0" err="1"/>
              <a:t>ốc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đạp</a:t>
            </a:r>
            <a:r>
              <a:rPr lang="en-US" dirty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9830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DA34588-EA01-4B24-8B18-F45AEB9C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siết</a:t>
            </a:r>
            <a:r>
              <a:rPr lang="en-US" dirty="0"/>
              <a:t> </a:t>
            </a:r>
            <a:r>
              <a:rPr lang="en-US" dirty="0" err="1"/>
              <a:t>ốc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7CFD7-592F-4F01-B73B-57622D09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13</a:t>
            </a:fld>
            <a:endParaRPr lang="vi-V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6CDFB0-4D0F-4C8B-B4A9-B744EFA06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vi-VN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45E588E6-4B95-42C3-93ED-9937D00AC65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128740"/>
              </p:ext>
            </p:extLst>
          </p:nvPr>
        </p:nvGraphicFramePr>
        <p:xfrm>
          <a:off x="-752475" y="1243013"/>
          <a:ext cx="10648950" cy="477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AutoCAD Drawing" r:id="rId3" imgW="11839680" imgH="5315040" progId="AutoCAD.Drawing.17">
                  <p:embed/>
                </p:oleObj>
              </mc:Choice>
              <mc:Fallback>
                <p:oleObj name="AutoCAD Drawing" r:id="rId3" imgW="11839680" imgH="5315040" progId="AutoCAD.Drawing.17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A8C0824-8017-466D-B837-7297F5A37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52475" y="1243013"/>
                        <a:ext cx="10648950" cy="477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1DB8D92-478D-463E-97B8-6A7F5D2451D6}"/>
              </a:ext>
            </a:extLst>
          </p:cNvPr>
          <p:cNvSpPr txBox="1"/>
          <p:nvPr/>
        </p:nvSpPr>
        <p:spPr>
          <a:xfrm>
            <a:off x="0" y="617168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siết</a:t>
            </a:r>
            <a:r>
              <a:rPr lang="en-US" dirty="0"/>
              <a:t> </a:t>
            </a:r>
            <a:r>
              <a:rPr lang="en-US" dirty="0" err="1"/>
              <a:t>ốc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41022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69C8-10BA-483B-9406-F2C7C4DD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Ngậm</a:t>
            </a:r>
            <a:r>
              <a:rPr lang="en-US" dirty="0"/>
              <a:t> </a:t>
            </a:r>
            <a:r>
              <a:rPr lang="en-US" dirty="0" err="1"/>
              <a:t>ốc</a:t>
            </a:r>
            <a:r>
              <a:rPr lang="en-US" dirty="0"/>
              <a:t> -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4156C-95BD-495B-BEE9-14F0D0427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dirty="0"/>
              <a:t>Hai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tịnh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xoay</a:t>
            </a:r>
            <a:r>
              <a:rPr lang="en-US" dirty="0"/>
              <a:t> </a:t>
            </a:r>
            <a:r>
              <a:rPr lang="en-US" dirty="0" err="1"/>
              <a:t>nhẹ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ốc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45E77-898E-44BD-A89E-177046F5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14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E4A0B6-FC20-45FB-ABDA-F9A3DB812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F75C202-1388-4205-91B7-50A926CCA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08B117C-83D2-4258-A716-09D7B07AD9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527518"/>
              </p:ext>
            </p:extLst>
          </p:nvPr>
        </p:nvGraphicFramePr>
        <p:xfrm>
          <a:off x="355600" y="2087563"/>
          <a:ext cx="8432800" cy="378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8" name="AutoCAD Drawing" r:id="rId3" imgW="11839680" imgH="5315040" progId="AutoCAD.Drawing.17">
                  <p:embed/>
                </p:oleObj>
              </mc:Choice>
              <mc:Fallback>
                <p:oleObj name="AutoCAD Drawing" r:id="rId3" imgW="11839680" imgH="5315040" progId="AutoCAD.Drawing.17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08B117C-83D2-4258-A716-09D7B07AD9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2087563"/>
                        <a:ext cx="8432800" cy="3787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61F862E-806B-4D8C-8210-D82CA680FFEF}"/>
              </a:ext>
            </a:extLst>
          </p:cNvPr>
          <p:cNvSpPr txBox="1"/>
          <p:nvPr/>
        </p:nvSpPr>
        <p:spPr>
          <a:xfrm>
            <a:off x="0" y="611729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Hình</a:t>
            </a:r>
            <a:r>
              <a:rPr lang="en-US" dirty="0"/>
              <a:t> 2.6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ngậm</a:t>
            </a:r>
            <a:r>
              <a:rPr lang="en-US" dirty="0"/>
              <a:t> </a:t>
            </a:r>
            <a:r>
              <a:rPr lang="en-US" dirty="0" err="1"/>
              <a:t>ốc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4649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B2EE616-69D4-4C79-BF82-609980378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444519"/>
              </p:ext>
            </p:extLst>
          </p:nvPr>
        </p:nvGraphicFramePr>
        <p:xfrm>
          <a:off x="474663" y="1628775"/>
          <a:ext cx="8194675" cy="367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AutoCAD Drawing" r:id="rId3" imgW="11839680" imgH="5315040" progId="AutoCAD.Drawing.17">
                  <p:embed/>
                </p:oleObj>
              </mc:Choice>
              <mc:Fallback>
                <p:oleObj name="AutoCAD Drawing" r:id="rId3" imgW="11839680" imgH="5315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663" y="1628775"/>
                        <a:ext cx="8194675" cy="367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E43C7-B63C-46E0-B3C2-8C8BF4B6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15</a:t>
            </a:fld>
            <a:endParaRPr lang="vi-V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D74B08-2B53-4069-A017-54118DBA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lang="vi-V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0920EC-EB98-4D77-A164-FEB795BD7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2B080B-9961-4E46-B900-ACEFA55BA63A}"/>
              </a:ext>
            </a:extLst>
          </p:cNvPr>
          <p:cNvSpPr txBox="1"/>
          <p:nvPr/>
        </p:nvSpPr>
        <p:spPr>
          <a:xfrm>
            <a:off x="1" y="60273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0324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657ABC-A779-4860-9CA7-BDED1CA608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pPr algn="ctr"/>
            <a:r>
              <a:rPr lang="en-US" dirty="0"/>
              <a:t>Linh </a:t>
            </a:r>
            <a:r>
              <a:rPr lang="en-US" dirty="0" err="1"/>
              <a:t>hồn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7302AD-6612-4CD4-BBBB-C9E4432042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0371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F95F33-1A57-461B-9E8C-F8C12E71F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17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DA1CBA-BFC9-4BA3-AAC8-57765B71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–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47142-7C34-448B-B81D-0CC3E348C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82104-4C69-43A7-99AB-7483BE995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35" y="1067093"/>
            <a:ext cx="2381252" cy="1905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F3A9E-6781-407B-94E8-3FA9F53DE015}"/>
              </a:ext>
            </a:extLst>
          </p:cNvPr>
          <p:cNvSpPr txBox="1"/>
          <p:nvPr/>
        </p:nvSpPr>
        <p:spPr>
          <a:xfrm>
            <a:off x="3410935" y="3008594"/>
            <a:ext cx="238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Undistorted</a:t>
            </a:r>
            <a:endParaRPr lang="vi-V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03CF0C-6A5B-459C-89E2-1C397B4515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7" y="1067093"/>
            <a:ext cx="2381252" cy="1905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35209C-17E1-4104-A2B0-A44C43E133C9}"/>
              </a:ext>
            </a:extLst>
          </p:cNvPr>
          <p:cNvSpPr txBox="1"/>
          <p:nvPr/>
        </p:nvSpPr>
        <p:spPr>
          <a:xfrm>
            <a:off x="5824210" y="3008594"/>
            <a:ext cx="300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Gaussian blurred</a:t>
            </a:r>
            <a:endParaRPr lang="vi-V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28F02-0C36-48C4-B3F6-4EECCD87340E}"/>
              </a:ext>
            </a:extLst>
          </p:cNvPr>
          <p:cNvSpPr txBox="1"/>
          <p:nvPr/>
        </p:nvSpPr>
        <p:spPr>
          <a:xfrm>
            <a:off x="628650" y="3008594"/>
            <a:ext cx="238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gốc</a:t>
            </a:r>
            <a:endParaRPr lang="vi-V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16C14B-8565-43B8-A645-A15222960048}"/>
              </a:ext>
            </a:extLst>
          </p:cNvPr>
          <p:cNvSpPr txBox="1"/>
          <p:nvPr/>
        </p:nvSpPr>
        <p:spPr>
          <a:xfrm>
            <a:off x="5823159" y="5420052"/>
            <a:ext cx="30069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 Closing Transformed</a:t>
            </a:r>
          </a:p>
          <a:p>
            <a:pPr algn="ctr"/>
            <a:r>
              <a:rPr lang="en-US" dirty="0"/>
              <a:t>(Inverted Image)</a:t>
            </a:r>
          </a:p>
          <a:p>
            <a:pPr algn="ctr"/>
            <a:r>
              <a:rPr lang="en-US" sz="1600" dirty="0"/>
              <a:t>(</a:t>
            </a:r>
            <a:r>
              <a:rPr lang="vi-VN" sz="1600" dirty="0"/>
              <a:t>Dilation followed by Erosion</a:t>
            </a:r>
            <a:r>
              <a:rPr lang="en-US" sz="1600" dirty="0"/>
              <a:t>)</a:t>
            </a:r>
            <a:endParaRPr lang="vi-VN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F0EC94-5379-4ABF-A73C-82D75180960A}"/>
              </a:ext>
            </a:extLst>
          </p:cNvPr>
          <p:cNvSpPr txBox="1"/>
          <p:nvPr/>
        </p:nvSpPr>
        <p:spPr>
          <a:xfrm>
            <a:off x="188549" y="5420052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 Otsu </a:t>
            </a:r>
            <a:r>
              <a:rPr lang="en-US" dirty="0" err="1"/>
              <a:t>Thresholed</a:t>
            </a:r>
            <a:endParaRPr lang="vi-V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1AC716-2DB2-459E-B50E-17C7D9479F82}"/>
              </a:ext>
            </a:extLst>
          </p:cNvPr>
          <p:cNvSpPr txBox="1"/>
          <p:nvPr/>
        </p:nvSpPr>
        <p:spPr>
          <a:xfrm>
            <a:off x="699916" y="6212028"/>
            <a:ext cx="79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Minh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35015-D391-49C1-BC8B-DC4907A1D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33" y="1061332"/>
            <a:ext cx="2377440" cy="1901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472BD-568B-4727-9978-69F7069944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9" y="3480075"/>
            <a:ext cx="2377440" cy="1901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D32AC-C60B-4E9A-8E0E-E166E217FE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10" y="3518100"/>
            <a:ext cx="2377440" cy="1901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884AE7-3D81-49CF-977D-1579A77C5A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3" t="24217" r="25153" b="28640"/>
          <a:stretch/>
        </p:blipFill>
        <p:spPr>
          <a:xfrm>
            <a:off x="4617626" y="4689058"/>
            <a:ext cx="1371600" cy="13859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843C79-E937-4803-B236-B340110353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2" t="25620" r="25000" b="26887"/>
          <a:stretch/>
        </p:blipFill>
        <p:spPr>
          <a:xfrm>
            <a:off x="3154775" y="3505613"/>
            <a:ext cx="1371600" cy="13743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9F6E79-9F66-4FD6-A3F4-B32DE67600E7}"/>
              </a:ext>
            </a:extLst>
          </p:cNvPr>
          <p:cNvSpPr/>
          <p:nvPr/>
        </p:nvSpPr>
        <p:spPr>
          <a:xfrm>
            <a:off x="1546908" y="3967916"/>
            <a:ext cx="862146" cy="86214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BB6DB-93D3-4A73-8817-0B6363F88E9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5989226" y="4431051"/>
            <a:ext cx="1057227" cy="950976"/>
          </a:xfrm>
          <a:prstGeom prst="straightConnector1">
            <a:avLst/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94933-3783-4213-8DCC-B23D8991846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409055" y="4192804"/>
            <a:ext cx="745720" cy="20775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D5669B0-DA22-484F-B097-57924AEEBA86}"/>
              </a:ext>
            </a:extLst>
          </p:cNvPr>
          <p:cNvSpPr/>
          <p:nvPr/>
        </p:nvSpPr>
        <p:spPr>
          <a:xfrm>
            <a:off x="3154775" y="3501758"/>
            <a:ext cx="1365554" cy="138593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2F752CB-A43F-487C-8F50-F4BAB2A57844}"/>
              </a:ext>
            </a:extLst>
          </p:cNvPr>
          <p:cNvSpPr/>
          <p:nvPr/>
        </p:nvSpPr>
        <p:spPr>
          <a:xfrm>
            <a:off x="4611580" y="4689058"/>
            <a:ext cx="1381683" cy="1385936"/>
          </a:xfrm>
          <a:prstGeom prst="rect">
            <a:avLst/>
          </a:prstGeom>
          <a:noFill/>
          <a:ln w="1905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108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99837A-A9D3-42A8-BAD2-2CF42A1B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18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08A8A4-DB1B-4176-AD3E-59565D5B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-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đai</a:t>
            </a:r>
            <a:r>
              <a:rPr lang="en-US" dirty="0"/>
              <a:t> </a:t>
            </a:r>
            <a:r>
              <a:rPr lang="en-US" dirty="0" err="1"/>
              <a:t>ốc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41891-E59E-4A1B-8FFE-DB620D46B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3C3CB89-EC85-4EAA-BA2D-64DD909AD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" y="685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6ABCC-AF7B-4F3B-9D79-CB33937D5715}"/>
              </a:ext>
            </a:extLst>
          </p:cNvPr>
          <p:cNvSpPr txBox="1"/>
          <p:nvPr/>
        </p:nvSpPr>
        <p:spPr>
          <a:xfrm>
            <a:off x="466089" y="3763585"/>
            <a:ext cx="8223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contour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ốc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BEFC1-5E0C-484F-9195-6EC23AA12F3E}"/>
              </a:ext>
            </a:extLst>
          </p:cNvPr>
          <p:cNvSpPr txBox="1"/>
          <p:nvPr/>
        </p:nvSpPr>
        <p:spPr>
          <a:xfrm>
            <a:off x="-287562" y="3096481"/>
            <a:ext cx="4067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contours </a:t>
            </a:r>
            <a:r>
              <a:rPr lang="en-US" dirty="0" err="1"/>
              <a:t>và</a:t>
            </a:r>
            <a:br>
              <a:rPr lang="en-US" dirty="0"/>
            </a:br>
            <a:r>
              <a:rPr lang="en-US" dirty="0"/>
              <a:t>min-fitting-circles</a:t>
            </a:r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3A7104-5A31-49D6-995D-08B43AB7B5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28" y="1048914"/>
            <a:ext cx="2560320" cy="20482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2A4051-9894-422A-B2DD-FF0CCF956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9" y="1048914"/>
            <a:ext cx="2560320" cy="20482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B3C460-655A-4244-BC40-CD0EA392B0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28" y="1046160"/>
            <a:ext cx="2560320" cy="20482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74AD44-328E-4A9A-8AFD-F91FE1F33BEB}"/>
              </a:ext>
            </a:extLst>
          </p:cNvPr>
          <p:cNvSpPr txBox="1"/>
          <p:nvPr/>
        </p:nvSpPr>
        <p:spPr>
          <a:xfrm>
            <a:off x="3294488" y="309441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contours</a:t>
            </a:r>
            <a:br>
              <a:rPr lang="en-US" dirty="0"/>
            </a:br>
            <a:r>
              <a:rPr lang="en-US" dirty="0" err="1"/>
              <a:t>không</a:t>
            </a:r>
            <a:r>
              <a:rPr lang="en-US" dirty="0"/>
              <a:t> “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”</a:t>
            </a:r>
            <a:endParaRPr lang="vi-V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ABABEC-84AE-4007-8B38-E1261CF3E028}"/>
              </a:ext>
            </a:extLst>
          </p:cNvPr>
          <p:cNvSpPr txBox="1"/>
          <p:nvPr/>
        </p:nvSpPr>
        <p:spPr>
          <a:xfrm>
            <a:off x="5995088" y="3105835"/>
            <a:ext cx="282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 Contour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. (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)</a:t>
            </a:r>
            <a:endParaRPr lang="vi-V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25D3BE-7BE8-4160-9DC6-222781A290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666855"/>
              </p:ext>
            </p:extLst>
          </p:nvPr>
        </p:nvGraphicFramePr>
        <p:xfrm>
          <a:off x="509588" y="4241800"/>
          <a:ext cx="3921125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4" name="AutoCAD Drawing" r:id="rId6" imgW="11839680" imgH="5315040" progId="AutoCAD.Drawing.17">
                  <p:embed/>
                </p:oleObj>
              </mc:Choice>
              <mc:Fallback>
                <p:oleObj name="AutoCAD Drawing" r:id="rId6" imgW="11839680" imgH="5315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588" y="4241800"/>
                        <a:ext cx="3921125" cy="175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961174-03E0-4ECE-ADA0-DBE47C43D1D4}"/>
                  </a:ext>
                </a:extLst>
              </p:cNvPr>
              <p:cNvSpPr txBox="1"/>
              <p:nvPr/>
            </p:nvSpPr>
            <p:spPr>
              <a:xfrm>
                <a:off x="5238990" y="4344438"/>
                <a:ext cx="3037912" cy="1815107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200" b="1" dirty="0"/>
                  <a:t>Điều </a:t>
                </a:r>
                <a:r>
                  <a:rPr lang="en-US" sz="2200" b="1" dirty="0" err="1"/>
                  <a:t>kiện</a:t>
                </a:r>
                <a:r>
                  <a:rPr lang="en-US" sz="2200" b="1" dirty="0"/>
                  <a:t> “</a:t>
                </a:r>
                <a:r>
                  <a:rPr lang="en-US" sz="2200" b="1" dirty="0" err="1"/>
                  <a:t>đủ</a:t>
                </a:r>
                <a:r>
                  <a:rPr lang="en-US" sz="2200" b="1" dirty="0"/>
                  <a:t> </a:t>
                </a:r>
                <a:r>
                  <a:rPr lang="en-US" sz="2200" b="1" dirty="0" err="1"/>
                  <a:t>tròn</a:t>
                </a:r>
                <a:r>
                  <a:rPr lang="en-US" sz="2200" b="1" dirty="0"/>
                  <a:t>”: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𝑀𝐹𝐶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0.9, 1.1</m:t>
                          </m:r>
                        </m:e>
                      </m:d>
                    </m:oMath>
                  </m:oMathPara>
                </a14:m>
                <a:endParaRPr lang="vi-VN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961174-03E0-4ECE-ADA0-DBE47C43D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990" y="4344438"/>
                <a:ext cx="3037912" cy="181510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0990BD3-7B63-4055-94E9-13E2B391DDBC}"/>
              </a:ext>
            </a:extLst>
          </p:cNvPr>
          <p:cNvSpPr txBox="1"/>
          <p:nvPr/>
        </p:nvSpPr>
        <p:spPr>
          <a:xfrm>
            <a:off x="109088" y="6110573"/>
            <a:ext cx="472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Min Fitting Circle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9673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579BC-CD26-4CA8-AB7F-3C3010CB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19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1BD3F8-0527-4670-9E45-5D512D03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bù</a:t>
            </a:r>
            <a:endParaRPr lang="vi-V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2428476-E7C7-4A1A-9F7D-790D7A7DE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63F8156-7C29-47CD-8402-9B3C8B50F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847E1A1-68B6-40F3-86DE-4A57C74E8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497179"/>
              </p:ext>
            </p:extLst>
          </p:nvPr>
        </p:nvGraphicFramePr>
        <p:xfrm>
          <a:off x="949325" y="2673350"/>
          <a:ext cx="7556500" cy="341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2" name="AutoCAD Drawing" r:id="rId3" imgW="11839680" imgH="5315040" progId="AutoCAD.Drawing.17">
                  <p:embed/>
                </p:oleObj>
              </mc:Choice>
              <mc:Fallback>
                <p:oleObj name="AutoCAD Drawing" r:id="rId3" imgW="11839680" imgH="5315040" progId="AutoCAD.Drawing.1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673350"/>
                        <a:ext cx="7556500" cy="3419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777AE-6F6C-44D1-A566-CBCCEEA8D4B9}"/>
                  </a:ext>
                </a:extLst>
              </p:cNvPr>
              <p:cNvSpPr txBox="1"/>
              <p:nvPr/>
            </p:nvSpPr>
            <p:spPr>
              <a:xfrm>
                <a:off x="2782683" y="1081882"/>
                <a:ext cx="3578633" cy="1552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 err="1">
                    <a:latin typeface="+mj-lt"/>
                  </a:rPr>
                  <a:t>Độ</a:t>
                </a:r>
                <a:r>
                  <a:rPr lang="en-US" sz="2000" b="1" dirty="0">
                    <a:latin typeface="+mj-lt"/>
                  </a:rPr>
                  <a:t> </a:t>
                </a:r>
                <a:r>
                  <a:rPr lang="en-US" sz="2000" b="1" dirty="0" err="1">
                    <a:latin typeface="+mj-lt"/>
                  </a:rPr>
                  <a:t>lệch</a:t>
                </a:r>
                <a:r>
                  <a:rPr lang="en-US" sz="2000" b="1" dirty="0">
                    <a:latin typeface="+mj-lt"/>
                  </a:rPr>
                  <a:t> </a:t>
                </a:r>
                <a:r>
                  <a:rPr lang="en-US" sz="2000" b="1" dirty="0" err="1">
                    <a:latin typeface="+mj-lt"/>
                  </a:rPr>
                  <a:t>góc</a:t>
                </a:r>
                <a:endParaRPr lang="en-US" sz="2000" b="1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𝛼</m:t>
                      </m:r>
                      <m:r>
                        <a:rPr lang="vi-VN" sz="20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asin</m:t>
                          </m:r>
                        </m:fName>
                        <m:e>
                          <m:f>
                            <m:fPr>
                              <m:ctrlP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𝐴𝐵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000" dirty="0">
                  <a:effectLst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vi-VN" sz="200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asin</m:t>
                          </m:r>
                        </m:fName>
                        <m:e>
                          <m:f>
                            <m:fPr>
                              <m:ctrlP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vi-VN" sz="20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vi-VN" sz="200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𝐴𝐵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777AE-6F6C-44D1-A566-CBCCEEA8D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683" y="1081882"/>
                <a:ext cx="3578633" cy="1552476"/>
              </a:xfrm>
              <a:prstGeom prst="rect">
                <a:avLst/>
              </a:prstGeom>
              <a:blipFill>
                <a:blip r:embed="rId5"/>
                <a:stretch>
                  <a:fillRect l="-1701" t="-156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D7046-1A47-42C2-94DD-F90899748453}"/>
                  </a:ext>
                </a:extLst>
              </p:cNvPr>
              <p:cNvSpPr txBox="1"/>
              <p:nvPr/>
            </p:nvSpPr>
            <p:spPr>
              <a:xfrm>
                <a:off x="628650" y="1042512"/>
                <a:ext cx="2435633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 err="1"/>
                  <a:t>Độ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lệch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vị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trí</a:t>
                </a:r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vi-VN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vi-VN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vi-VN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Δ</m:t>
                          </m:r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D7046-1A47-42C2-94DD-F90899748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42512"/>
                <a:ext cx="2435633" cy="1631216"/>
              </a:xfrm>
              <a:prstGeom prst="rect">
                <a:avLst/>
              </a:prstGeom>
              <a:blipFill>
                <a:blip r:embed="rId6"/>
                <a:stretch>
                  <a:fillRect l="-2500" t="-149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7EE9C21-BAA3-41E7-9176-1424B4A2089C}"/>
              </a:ext>
            </a:extLst>
          </p:cNvPr>
          <p:cNvSpPr txBox="1"/>
          <p:nvPr/>
        </p:nvSpPr>
        <p:spPr>
          <a:xfrm>
            <a:off x="-254000" y="618155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.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4FBA57-474D-4A17-8900-AA81755F218D}"/>
                  </a:ext>
                </a:extLst>
              </p:cNvPr>
              <p:cNvSpPr txBox="1"/>
              <p:nvPr/>
            </p:nvSpPr>
            <p:spPr>
              <a:xfrm>
                <a:off x="5729037" y="1997254"/>
                <a:ext cx="3160963" cy="465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vi-VN" sz="20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vi-VN" sz="20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sSub>
                                    <m:sSubPr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vi-VN" sz="20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sSub>
                                    <m:sSubPr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vi-VN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4FBA57-474D-4A17-8900-AA81755F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037" y="1997254"/>
                <a:ext cx="3160963" cy="4650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08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45B4D3-8DD0-4081-87D6-AAB8F5BB71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>
                <a:latin typeface="Sitka Subheading" panose="02000505000000020004" pitchFamily="2" charset="0"/>
              </a:rPr>
              <a:t>COVID-19</a:t>
            </a:r>
          </a:p>
          <a:p>
            <a:pPr algn="ctr"/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đầu</a:t>
            </a:r>
            <a:br>
              <a:rPr lang="en-US" dirty="0"/>
            </a:b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>
              <a:latin typeface="Sitka Subheading" panose="02000505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60223-7A25-45A5-9169-2D991055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99EC97-3435-4CF5-A8FE-D5AE86C3E2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9083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F792AE-3771-460D-82CE-5A6A64519788}"/>
                  </a:ext>
                </a:extLst>
              </p:cNvPr>
              <p:cNvSpPr txBox="1"/>
              <p:nvPr/>
            </p:nvSpPr>
            <p:spPr>
              <a:xfrm>
                <a:off x="4572000" y="3097631"/>
                <a:ext cx="4330580" cy="3262496"/>
              </a:xfrm>
              <a:prstGeom prst="roundRect">
                <a:avLst>
                  <a:gd name="adj" fmla="val 6604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Các </a:t>
                </a:r>
                <a:r>
                  <a:rPr lang="en-US" sz="2200" b="1" dirty="0" err="1"/>
                  <a:t>sai</a:t>
                </a:r>
                <a:r>
                  <a:rPr lang="en-US" sz="2200" b="1" dirty="0"/>
                  <a:t> </a:t>
                </a:r>
                <a:r>
                  <a:rPr lang="en-US" sz="2200" b="1" dirty="0" err="1"/>
                  <a:t>số</a:t>
                </a:r>
                <a:r>
                  <a:rPr lang="en-US" sz="2200" b="1" dirty="0"/>
                  <a:t> </a:t>
                </a:r>
                <a:r>
                  <a:rPr lang="en-US" sz="2200" b="1" dirty="0" err="1"/>
                  <a:t>vị</a:t>
                </a:r>
                <a:r>
                  <a:rPr lang="en-US" sz="2200" b="1" dirty="0"/>
                  <a:t> </a:t>
                </a:r>
                <a:r>
                  <a:rPr lang="en-US" sz="2200" b="1" dirty="0" err="1"/>
                  <a:t>trí</a:t>
                </a:r>
                <a:r>
                  <a:rPr lang="en-US" sz="2200" b="1" dirty="0"/>
                  <a:t> </a:t>
                </a:r>
                <a:r>
                  <a:rPr lang="en-US" sz="2200" b="1" dirty="0" err="1"/>
                  <a:t>và</a:t>
                </a:r>
                <a:r>
                  <a:rPr lang="en-US" sz="2200" b="1" dirty="0"/>
                  <a:t> </a:t>
                </a:r>
                <a:r>
                  <a:rPr lang="en-US" sz="2200" b="1" dirty="0" err="1"/>
                  <a:t>góc</a:t>
                </a:r>
                <a:r>
                  <a:rPr lang="en-US" sz="2200" b="1" dirty="0"/>
                  <a:t> </a:t>
                </a:r>
                <a:r>
                  <a:rPr lang="en-US" sz="2200" b="1" dirty="0" err="1"/>
                  <a:t>xoay</a:t>
                </a:r>
                <a:r>
                  <a:rPr lang="en-US" sz="2200" b="1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20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vi-VN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2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vi-VN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200" i="0">
                          <a:latin typeface="Cambria Math" panose="02040503050406030204" pitchFamily="18" charset="0"/>
                        </a:rPr>
                        <m:t>=−1.1⋅0.5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func>
                        <m:func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2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vi-VN" sz="2200" dirty="0"/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vi-VN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vi-VN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</m:acc>
                    <m:r>
                      <a:rPr kumimoji="0" lang="vi-VN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vi-VN" sz="2200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vi-VN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vi-VN" sz="2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asin</m:t>
                        </m:r>
                      </m:fName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−1.1</m:t>
                                </m:r>
                                <m:sSub>
                                  <m:sSub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vi-VN" sz="24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𝛽</m:t>
                                </m:r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vi-VN" sz="24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  <m:r>
                                          <a:rPr lang="vi-VN" sz="24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  <m:t>−1.1</m:t>
                                        </m:r>
                                        <m:sSub>
                                          <m:sSubPr>
                                            <m:ctrlP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vi-VN" sz="24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vi-VN" sz="2400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vi-VN" sz="240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vi-VN" sz="2400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rad>
                          </m:den>
                        </m:f>
                      </m:e>
                    </m:func>
                  </m:oMath>
                </a14:m>
                <a:endParaRPr lang="en-US" sz="2200" dirty="0"/>
              </a:p>
              <a:p>
                <a:r>
                  <a:rPr lang="en-US" sz="2200" dirty="0" err="1"/>
                  <a:t>Với</a:t>
                </a:r>
                <a:r>
                  <a:rPr lang="en-US" sz="2200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vi-VN" sz="22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vi-V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vi-VN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vi-VN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sSub>
                                    <m:sSubPr>
                                      <m:ctrlPr>
                                        <a:rPr lang="vi-V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2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vi-VN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vi-VN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2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sSub>
                                    <m:sSubPr>
                                      <m:ctrlPr>
                                        <a:rPr lang="vi-V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2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vi-VN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vi-VN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2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vi-VN" sz="22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vi-VN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200" i="1">
                          <a:latin typeface="Cambria Math" panose="020405030504060302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vi-VN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vi-VN" sz="2200" i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vi-VN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func>
                        <m:funcPr>
                          <m:ctrlPr>
                            <a:rPr lang="vi-V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vi-VN" sz="22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vi-VN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vi-VN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F792AE-3771-460D-82CE-5A6A64519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97631"/>
                <a:ext cx="4330580" cy="3262496"/>
              </a:xfrm>
              <a:prstGeom prst="roundRect">
                <a:avLst>
                  <a:gd name="adj" fmla="val 6604"/>
                </a:avLst>
              </a:prstGeom>
              <a:blipFill>
                <a:blip r:embed="rId3"/>
                <a:stretch>
                  <a:fillRect l="-281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C6F68-EBDC-41E8-9E36-3EB7FB67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20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15354-51E0-47B1-9F60-B0F2B74C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04185-998B-437A-B3C8-82AC4F01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B99C6-AB1F-454D-84C6-CD1A95C57454}"/>
              </a:ext>
            </a:extLst>
          </p:cNvPr>
          <p:cNvSpPr txBox="1"/>
          <p:nvPr/>
        </p:nvSpPr>
        <p:spPr>
          <a:xfrm>
            <a:off x="312739" y="2916786"/>
            <a:ext cx="376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dirty="0"/>
              <a:t>Sơ đồ tính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ngậm</a:t>
            </a:r>
            <a:r>
              <a:rPr lang="en-US" dirty="0"/>
              <a:t> </a:t>
            </a:r>
            <a:r>
              <a:rPr lang="en-US" dirty="0" err="1"/>
              <a:t>ốc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BCFD2C-4E50-4185-8093-71C637A2D84A}"/>
                  </a:ext>
                </a:extLst>
              </p:cNvPr>
              <p:cNvSpPr txBox="1"/>
              <p:nvPr/>
            </p:nvSpPr>
            <p:spPr>
              <a:xfrm>
                <a:off x="4572000" y="1038551"/>
                <a:ext cx="4330580" cy="1236651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dirty="0"/>
                  <a:t>Điều </a:t>
                </a:r>
                <a:r>
                  <a:rPr lang="en-US" sz="2000" b="1" dirty="0" err="1"/>
                  <a:t>kiện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ngậm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ốc</a:t>
                </a:r>
                <a:r>
                  <a:rPr lang="en-US" sz="2000" b="1" dirty="0"/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vi-VN" sz="20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vi-VN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d>
                        <m:dPr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vi-VN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vi-VN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𝑠h𝑎𝑓𝑡</m:t>
                              </m:r>
                            </m:sub>
                          </m:sSub>
                          <m:func>
                            <m:func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vi-VN" sz="20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acc>
                                <m:accPr>
                                  <m:chr m:val="̃"/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func>
                        </m:e>
                      </m:d>
                      <m:r>
                        <a:rPr lang="vi-VN" sz="2000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9.75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BCFD2C-4E50-4185-8093-71C637A2D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038551"/>
                <a:ext cx="4330580" cy="12366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874D1D9-8DEE-495C-AA7E-615F4E598C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065759"/>
              </p:ext>
            </p:extLst>
          </p:nvPr>
        </p:nvGraphicFramePr>
        <p:xfrm>
          <a:off x="4763" y="879475"/>
          <a:ext cx="4319587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9" name="AutoCAD Drawing" r:id="rId5" imgW="11839680" imgH="5315040" progId="AutoCAD.Drawing.17">
                  <p:embed/>
                </p:oleObj>
              </mc:Choice>
              <mc:Fallback>
                <p:oleObj name="AutoCAD Drawing" r:id="rId5" imgW="11839680" imgH="5315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3" y="879475"/>
                        <a:ext cx="4319587" cy="193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2FC0DDF-71CE-4089-BEC1-62862930A5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182899"/>
              </p:ext>
            </p:extLst>
          </p:nvPr>
        </p:nvGraphicFramePr>
        <p:xfrm>
          <a:off x="317500" y="4192588"/>
          <a:ext cx="4248150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0" name="AutoCAD Drawing" r:id="rId7" imgW="11839680" imgH="5315040" progId="AutoCAD.Drawing.17">
                  <p:embed/>
                </p:oleObj>
              </mc:Choice>
              <mc:Fallback>
                <p:oleObj name="AutoCAD Drawing" r:id="rId7" imgW="11839680" imgH="5315040" progId="AutoCAD.Drawing.17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4192588"/>
                        <a:ext cx="4248150" cy="1920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1C1F3E1-8D1C-4AA4-9C02-D00C3F2EBC4A}"/>
              </a:ext>
            </a:extLst>
          </p:cNvPr>
          <p:cNvSpPr txBox="1"/>
          <p:nvPr/>
        </p:nvSpPr>
        <p:spPr>
          <a:xfrm>
            <a:off x="437489" y="6168881"/>
            <a:ext cx="389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dirty="0"/>
              <a:t>Sơ đồ tính các sai số nội suy.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3FB07B6-95C1-4E0C-99BE-3174B2813A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43247"/>
              </p:ext>
            </p:extLst>
          </p:nvPr>
        </p:nvGraphicFramePr>
        <p:xfrm>
          <a:off x="1362075" y="3333750"/>
          <a:ext cx="21590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1" name="AutoCAD Drawing" r:id="rId9" imgW="11839680" imgH="5315040" progId="AutoCAD.Drawing.17">
                  <p:embed/>
                </p:oleObj>
              </mc:Choice>
              <mc:Fallback>
                <p:oleObj name="AutoCAD Drawing" r:id="rId9" imgW="11839680" imgH="5315040" progId="AutoCAD.Drawing.17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AA058A5-2448-4553-8DD3-98484B4A37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62075" y="3333750"/>
                        <a:ext cx="2159000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7290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reen Tick Icon Images, Stock Photos &amp; Vectors | Shutterstock">
            <a:extLst>
              <a:ext uri="{FF2B5EF4-FFF2-40B4-BE49-F238E27FC236}">
                <a16:creationId xmlns:a16="http://schemas.microsoft.com/office/drawing/2014/main" id="{9A1676B4-D093-4303-A34D-0ABF53C16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" b="13664"/>
          <a:stretch/>
        </p:blipFill>
        <p:spPr bwMode="auto">
          <a:xfrm>
            <a:off x="5743169" y="5831531"/>
            <a:ext cx="517931" cy="45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C6F68-EBDC-41E8-9E36-3EB7FB67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21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15354-51E0-47B1-9F60-B0F2B74C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dirty="0"/>
              <a:t> </a:t>
            </a:r>
            <a:r>
              <a:rPr lang="en-US" dirty="0" err="1"/>
              <a:t>c</a:t>
            </a:r>
            <a:r>
              <a:rPr lang="en-US" sz="2800" dirty="0" err="1"/>
              <a:t>hụp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 2 </a:t>
            </a:r>
            <a:r>
              <a:rPr lang="en-US" sz="2800" dirty="0" err="1"/>
              <a:t>lần</a:t>
            </a:r>
            <a:endParaRPr lang="vi-VN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04185-998B-437A-B3C8-82AC4F01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33D46AB-5478-488A-AA6E-412D630884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1702072"/>
                  </p:ext>
                </p:extLst>
              </p:nvPr>
            </p:nvGraphicFramePr>
            <p:xfrm>
              <a:off x="581025" y="3685351"/>
              <a:ext cx="7981950" cy="2627313"/>
            </p:xfrm>
            <a:graphic>
              <a:graphicData uri="http://schemas.openxmlformats.org/drawingml/2006/table">
                <a:tbl>
                  <a:tblPr firstRow="1">
                    <a:tableStyleId>{3B4B98B0-60AC-42C2-AFA5-B58CD77FA1E5}</a:tableStyleId>
                  </a:tblPr>
                  <a:tblGrid>
                    <a:gridCol w="2660650">
                      <a:extLst>
                        <a:ext uri="{9D8B030D-6E8A-4147-A177-3AD203B41FA5}">
                          <a16:colId xmlns:a16="http://schemas.microsoft.com/office/drawing/2014/main" val="1914937622"/>
                        </a:ext>
                      </a:extLst>
                    </a:gridCol>
                    <a:gridCol w="2660650">
                      <a:extLst>
                        <a:ext uri="{9D8B030D-6E8A-4147-A177-3AD203B41FA5}">
                          <a16:colId xmlns:a16="http://schemas.microsoft.com/office/drawing/2014/main" val="315762749"/>
                        </a:ext>
                      </a:extLst>
                    </a:gridCol>
                    <a:gridCol w="2660650">
                      <a:extLst>
                        <a:ext uri="{9D8B030D-6E8A-4147-A177-3AD203B41FA5}">
                          <a16:colId xmlns:a16="http://schemas.microsoft.com/office/drawing/2014/main" val="3178254645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Chụp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ảnh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lần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1</a:t>
                          </a:r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Chụp</a:t>
                          </a:r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2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ảnh</a:t>
                          </a:r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2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lần</a:t>
                          </a:r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2</a:t>
                          </a:r>
                          <a:endParaRPr lang="vi-VN" sz="2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711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170 </m:t>
                                </m:r>
                                <m:r>
                                  <a:rPr lang="en-US" sz="22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108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e>
                                  <m:sup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2.44</m:t>
                                    </m:r>
                                  </m:e>
                                  <m:sup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00736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2200" i="1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0.45</m:t>
                                    </m:r>
                                  </m:e>
                                  <m:sup>
                                    <m:r>
                                      <a:rPr lang="vi-VN" sz="2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−0.47 </m:t>
                                </m:r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2708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2.44</m:t>
                                    </m:r>
                                  </m:e>
                                  <m:sup>
                                    <m:r>
                                      <a:rPr lang="vi-VN" sz="2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0.31</m:t>
                                    </m:r>
                                  </m:e>
                                  <m:sup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9695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10.8 </m:t>
                                </m:r>
                                <m:r>
                                  <a:rPr lang="vi-VN" sz="2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7.73 </m:t>
                                </m:r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35894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33D46AB-5478-488A-AA6E-412D630884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1702072"/>
                  </p:ext>
                </p:extLst>
              </p:nvPr>
            </p:nvGraphicFramePr>
            <p:xfrm>
              <a:off x="581025" y="3685351"/>
              <a:ext cx="7981950" cy="2627313"/>
            </p:xfrm>
            <a:graphic>
              <a:graphicData uri="http://schemas.openxmlformats.org/drawingml/2006/table">
                <a:tbl>
                  <a:tblPr firstRow="1">
                    <a:tableStyleId>{3B4B98B0-60AC-42C2-AFA5-B58CD77FA1E5}</a:tableStyleId>
                  </a:tblPr>
                  <a:tblGrid>
                    <a:gridCol w="2660650">
                      <a:extLst>
                        <a:ext uri="{9D8B030D-6E8A-4147-A177-3AD203B41FA5}">
                          <a16:colId xmlns:a16="http://schemas.microsoft.com/office/drawing/2014/main" val="1914937622"/>
                        </a:ext>
                      </a:extLst>
                    </a:gridCol>
                    <a:gridCol w="2660650">
                      <a:extLst>
                        <a:ext uri="{9D8B030D-6E8A-4147-A177-3AD203B41FA5}">
                          <a16:colId xmlns:a16="http://schemas.microsoft.com/office/drawing/2014/main" val="315762749"/>
                        </a:ext>
                      </a:extLst>
                    </a:gridCol>
                    <a:gridCol w="2660650">
                      <a:extLst>
                        <a:ext uri="{9D8B030D-6E8A-4147-A177-3AD203B41FA5}">
                          <a16:colId xmlns:a16="http://schemas.microsoft.com/office/drawing/2014/main" val="3178254645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Chụp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ảnh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lần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1</a:t>
                          </a:r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Chụp</a:t>
                          </a:r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2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ảnh</a:t>
                          </a:r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2200" b="1" kern="1200" dirty="0" err="1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lần</a:t>
                          </a:r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2</a:t>
                          </a:r>
                          <a:endParaRPr lang="vi-VN" sz="22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471162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12857" r="-200000" b="-40714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50057" t="-112857" r="-115" b="-40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10844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12857" r="-200000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229" t="-212857" r="-100459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771" t="-212857" r="-229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0736771"/>
                      </a:ext>
                    </a:extLst>
                  </a:tr>
                  <a:tr h="43288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08451" r="-200000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229" t="-308451" r="-100459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771" t="-308451" r="-229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708883"/>
                      </a:ext>
                    </a:extLst>
                  </a:tr>
                  <a:tr h="441833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97260" r="-200000" b="-97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229" t="-397260" r="-100459" b="-97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771" t="-397260" r="-229" b="-972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9695601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518571" r="-200000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229" t="-518571" r="-100459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99771" t="-518571" r="-229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8949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A1A2D2-32B6-4093-A7CC-1F6CA274B547}"/>
              </a:ext>
            </a:extLst>
          </p:cNvPr>
          <p:cNvSpPr/>
          <p:nvPr/>
        </p:nvSpPr>
        <p:spPr>
          <a:xfrm>
            <a:off x="6322423" y="5812873"/>
            <a:ext cx="1750423" cy="582340"/>
          </a:xfrm>
          <a:prstGeom prst="round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D3C4ED-7C25-4E93-A8E7-062810C85EC9}"/>
              </a:ext>
            </a:extLst>
          </p:cNvPr>
          <p:cNvGrpSpPr/>
          <p:nvPr/>
        </p:nvGrpSpPr>
        <p:grpSpPr>
          <a:xfrm>
            <a:off x="533310" y="2318066"/>
            <a:ext cx="8029665" cy="1209876"/>
            <a:chOff x="533310" y="2079311"/>
            <a:chExt cx="8367665" cy="1281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220CD12-68EB-44A7-B3DA-9B36BFE6727C}"/>
                    </a:ext>
                  </a:extLst>
                </p:cNvPr>
                <p:cNvSpPr/>
                <p:nvPr/>
              </p:nvSpPr>
              <p:spPr>
                <a:xfrm>
                  <a:off x="871310" y="2083845"/>
                  <a:ext cx="1680784" cy="127673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Xử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lý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ảnh</a:t>
                  </a:r>
                  <a:r>
                    <a:rPr lang="en-US" sz="2000" dirty="0"/>
                    <a:t>,</a:t>
                  </a:r>
                  <a:br>
                    <a:rPr lang="en-US" sz="2000" dirty="0"/>
                  </a:br>
                  <a:r>
                    <a:rPr lang="en-US" sz="2000" dirty="0" err="1"/>
                    <a:t>Nội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suy</a:t>
                  </a:r>
                  <a:endParaRPr lang="en-US" sz="2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𝐜𝐚𝐩𝐭𝐮𝐫𝐞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220CD12-68EB-44A7-B3DA-9B36BFE672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10" y="2083845"/>
                  <a:ext cx="1680784" cy="1276734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4A60174E-11E1-4CA3-840F-D6BF15017FDE}"/>
                    </a:ext>
                  </a:extLst>
                </p:cNvPr>
                <p:cNvSpPr/>
                <p:nvPr/>
              </p:nvSpPr>
              <p:spPr>
                <a:xfrm>
                  <a:off x="2890094" y="2083845"/>
                  <a:ext cx="1680784" cy="1276734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Đi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đến</a:t>
                  </a:r>
                  <a:endParaRPr lang="en-US" sz="2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𝐜𝐚𝐩𝐭𝐮𝐫𝐞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4A60174E-11E1-4CA3-840F-D6BF15017F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0094" y="2083845"/>
                  <a:ext cx="1680784" cy="1276734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6C3138B-B797-4679-9E32-33A5864868DD}"/>
                    </a:ext>
                  </a:extLst>
                </p:cNvPr>
                <p:cNvSpPr/>
                <p:nvPr/>
              </p:nvSpPr>
              <p:spPr>
                <a:xfrm>
                  <a:off x="4908878" y="2079311"/>
                  <a:ext cx="1680784" cy="1276734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Xử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lý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ảnh</a:t>
                  </a:r>
                  <a:r>
                    <a:rPr lang="en-US" sz="2000" dirty="0"/>
                    <a:t>,</a:t>
                  </a:r>
                  <a:br>
                    <a:rPr lang="en-US" sz="2000" dirty="0"/>
                  </a:br>
                  <a:r>
                    <a:rPr lang="en-US" sz="2000" dirty="0" err="1"/>
                    <a:t>Nội</a:t>
                  </a:r>
                  <a:r>
                    <a:rPr lang="en-US" sz="2000" dirty="0"/>
                    <a:t> </a:t>
                  </a:r>
                  <a:r>
                    <a:rPr lang="en-US" sz="2000" dirty="0" err="1"/>
                    <a:t>suy</a:t>
                  </a:r>
                  <a:endParaRPr lang="en-US" sz="2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𝐡𝐨𝐥𝐝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6C3138B-B797-4679-9E32-33A5864868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878" y="2079311"/>
                  <a:ext cx="1680784" cy="1276734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FCC79A-211C-411F-B508-479AFB66CBE9}"/>
                    </a:ext>
                  </a:extLst>
                </p:cNvPr>
                <p:cNvSpPr/>
                <p:nvPr/>
              </p:nvSpPr>
              <p:spPr>
                <a:xfrm>
                  <a:off x="6927662" y="2079311"/>
                  <a:ext cx="1680784" cy="127673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Đi </a:t>
                  </a:r>
                  <a:r>
                    <a:rPr lang="en-US" sz="2000" dirty="0" err="1"/>
                    <a:t>đến</a:t>
                  </a:r>
                  <a:endParaRPr lang="en-US" sz="20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e>
                          <m:sub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𝐡𝐨𝐥𝐝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29FCC79A-211C-411F-B508-479AFB66CB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7662" y="2079311"/>
                  <a:ext cx="1680784" cy="1276734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61FB71-6AF7-4C31-9DBE-38CA3CEE7EE6}"/>
                </a:ext>
              </a:extLst>
            </p:cNvPr>
            <p:cNvCxnSpPr/>
            <p:nvPr/>
          </p:nvCxnSpPr>
          <p:spPr>
            <a:xfrm>
              <a:off x="2552094" y="2722212"/>
              <a:ext cx="338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A3B022-DE5E-47B5-886C-61623B5D2A37}"/>
                </a:ext>
              </a:extLst>
            </p:cNvPr>
            <p:cNvCxnSpPr/>
            <p:nvPr/>
          </p:nvCxnSpPr>
          <p:spPr>
            <a:xfrm flipV="1">
              <a:off x="4570878" y="2717678"/>
              <a:ext cx="338000" cy="45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3BBC5E9-803A-41D7-A74B-7683B4D0BB3F}"/>
                </a:ext>
              </a:extLst>
            </p:cNvPr>
            <p:cNvCxnSpPr>
              <a:cxnSpLocks/>
            </p:cNvCxnSpPr>
            <p:nvPr/>
          </p:nvCxnSpPr>
          <p:spPr>
            <a:xfrm>
              <a:off x="6589662" y="2717678"/>
              <a:ext cx="338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3901C8E-EE49-4CF7-9360-FE51CD9689A5}"/>
                </a:ext>
              </a:extLst>
            </p:cNvPr>
            <p:cNvCxnSpPr>
              <a:cxnSpLocks/>
            </p:cNvCxnSpPr>
            <p:nvPr/>
          </p:nvCxnSpPr>
          <p:spPr>
            <a:xfrm>
              <a:off x="8562975" y="2717678"/>
              <a:ext cx="338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485828-96E7-49BF-B82E-656DAFF1C3EF}"/>
                </a:ext>
              </a:extLst>
            </p:cNvPr>
            <p:cNvCxnSpPr>
              <a:cxnSpLocks/>
            </p:cNvCxnSpPr>
            <p:nvPr/>
          </p:nvCxnSpPr>
          <p:spPr>
            <a:xfrm>
              <a:off x="533310" y="2717678"/>
              <a:ext cx="338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319AE3-9C7A-4387-8BA1-38505EB0202F}"/>
              </a:ext>
            </a:extLst>
          </p:cNvPr>
          <p:cNvCxnSpPr>
            <a:cxnSpLocks/>
          </p:cNvCxnSpPr>
          <p:nvPr/>
        </p:nvCxnSpPr>
        <p:spPr>
          <a:xfrm flipV="1">
            <a:off x="4959350" y="4831777"/>
            <a:ext cx="1710021" cy="783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1B4E65-C9E7-4667-B99D-96EE1EDE184E}"/>
              </a:ext>
            </a:extLst>
          </p:cNvPr>
          <p:cNvSpPr/>
          <p:nvPr/>
        </p:nvSpPr>
        <p:spPr>
          <a:xfrm>
            <a:off x="3601340" y="5838316"/>
            <a:ext cx="1750423" cy="5823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5" descr="Error Sign Images, Stock Photos &amp; Vectors | Shutterstock">
            <a:extLst>
              <a:ext uri="{FF2B5EF4-FFF2-40B4-BE49-F238E27FC236}">
                <a16:creationId xmlns:a16="http://schemas.microsoft.com/office/drawing/2014/main" id="{A1D8C839-BB3A-454E-B0A1-015E2BA78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2" t="11307" r="19407" b="22813"/>
          <a:stretch/>
        </p:blipFill>
        <p:spPr bwMode="auto">
          <a:xfrm>
            <a:off x="2948606" y="5922707"/>
            <a:ext cx="559932" cy="4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AA058A5-2448-4553-8DD3-98484B4A37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325641"/>
              </p:ext>
            </p:extLst>
          </p:nvPr>
        </p:nvGraphicFramePr>
        <p:xfrm>
          <a:off x="5289550" y="676275"/>
          <a:ext cx="3268663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AutoCAD Drawing" r:id="rId10" imgW="11839680" imgH="5315040" progId="AutoCAD.Drawing.17">
                  <p:embed/>
                </p:oleObj>
              </mc:Choice>
              <mc:Fallback>
                <p:oleObj name="AutoCAD Drawing" r:id="rId10" imgW="11839680" imgH="5315040" progId="AutoCAD.Drawing.17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DB38F08-E3C0-456F-95E3-709CC74DE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89550" y="676275"/>
                        <a:ext cx="3268663" cy="146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31AA18C-9612-4585-ACE8-3800574F1B84}"/>
              </a:ext>
            </a:extLst>
          </p:cNvPr>
          <p:cNvSpPr txBox="1"/>
          <p:nvPr/>
        </p:nvSpPr>
        <p:spPr>
          <a:xfrm>
            <a:off x="628650" y="1032172"/>
            <a:ext cx="54131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Hình</a:t>
            </a:r>
            <a:r>
              <a:rPr lang="en-US" sz="2200" dirty="0"/>
              <a:t> 3.7</a:t>
            </a:r>
            <a:br>
              <a:rPr lang="en-US" sz="2200" dirty="0"/>
            </a:br>
            <a:r>
              <a:rPr lang="en-US" sz="2200" dirty="0" err="1"/>
              <a:t>Ảnh</a:t>
            </a:r>
            <a:r>
              <a:rPr lang="en-US" sz="2200" dirty="0"/>
              <a:t> </a:t>
            </a:r>
            <a:r>
              <a:rPr lang="en-US" sz="2200" dirty="0" err="1"/>
              <a:t>hưởng</a:t>
            </a:r>
            <a:r>
              <a:rPr lang="en-US" sz="2200" dirty="0"/>
              <a:t> do </a:t>
            </a:r>
            <a:r>
              <a:rPr lang="en-US" sz="2200" dirty="0" err="1"/>
              <a:t>cốt</a:t>
            </a:r>
            <a:r>
              <a:rPr lang="en-US" sz="2200" dirty="0"/>
              <a:t> </a:t>
            </a:r>
            <a:r>
              <a:rPr lang="en-US" sz="2200" dirty="0" err="1"/>
              <a:t>đùm</a:t>
            </a:r>
            <a:r>
              <a:rPr lang="en-US" sz="2200" dirty="0"/>
              <a:t> </a:t>
            </a:r>
            <a:r>
              <a:rPr lang="en-US" sz="2200" dirty="0" err="1"/>
              <a:t>nghiêng</a:t>
            </a:r>
            <a:r>
              <a:rPr lang="en-US" sz="2200" dirty="0"/>
              <a:t>.</a:t>
            </a:r>
            <a:endParaRPr lang="vi-VN" sz="2200" dirty="0"/>
          </a:p>
        </p:txBody>
      </p:sp>
    </p:spTree>
    <p:extLst>
      <p:ext uri="{BB962C8B-B14F-4D97-AF65-F5344CB8AC3E}">
        <p14:creationId xmlns:p14="http://schemas.microsoft.com/office/powerpoint/2010/main" val="184469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CF3F9-9EC9-4CF0-A42C-CF2123ED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22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97542-F846-4206-89B2-A1E82439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D1543-FE94-4F88-9BEE-E24EFE744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EE8EF-80BE-46F9-A32A-5DE43814A1AE}"/>
              </a:ext>
            </a:extLst>
          </p:cNvPr>
          <p:cNvSpPr txBox="1"/>
          <p:nvPr/>
        </p:nvSpPr>
        <p:spPr>
          <a:xfrm>
            <a:off x="512536" y="5772885"/>
            <a:ext cx="516255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1800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180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độn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ánh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vi-VN" sz="1800" dirty="0"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57DC5D-5B04-480D-91B9-C3AFCB98A4AA}"/>
              </a:ext>
            </a:extLst>
          </p:cNvPr>
          <p:cNvSpPr txBox="1"/>
          <p:nvPr/>
        </p:nvSpPr>
        <p:spPr>
          <a:xfrm>
            <a:off x="5571414" y="6014688"/>
            <a:ext cx="3398293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1800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80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180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tuning.</a:t>
            </a:r>
            <a:endParaRPr lang="vi-VN" sz="1800" dirty="0"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5673565-8957-45A2-9064-DC55FA2EBF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944500"/>
              </p:ext>
            </p:extLst>
          </p:nvPr>
        </p:nvGraphicFramePr>
        <p:xfrm>
          <a:off x="2128787" y="1149676"/>
          <a:ext cx="10761491" cy="4831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5" name="AutoCAD Drawing" r:id="rId3" imgW="11839680" imgH="5315040" progId="AutoCAD.Drawing.17">
                  <p:embed/>
                </p:oleObj>
              </mc:Choice>
              <mc:Fallback>
                <p:oleObj name="AutoCAD Drawing" r:id="rId3" imgW="11839680" imgH="5315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8787" y="1149676"/>
                        <a:ext cx="10761491" cy="4831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03E741BB-1A41-462C-816F-C1BCC0A44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076175"/>
            <a:ext cx="5378081" cy="469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6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C54-149B-4581-BF2E-199622179E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CƠ-ĐIỆN</a:t>
            </a:r>
            <a:endParaRPr lang="en-US" dirty="0"/>
          </a:p>
          <a:p>
            <a:pPr algn="ctr"/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hồn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92279-9DA1-4FDA-908D-E0CB3CB5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23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829434-C9C0-4DA3-B284-2652F82B76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cơ-điện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27362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34B7C-D89F-459F-BFCF-498D1F55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24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CC12C-7B69-49D3-A36B-76DA6751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–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vi-V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B04711-7664-4526-A9FA-194A8A470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cơ-điện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D4E0224-7716-493D-8740-2E58D65978A5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565029606"/>
                  </p:ext>
                </p:extLst>
              </p:nvPr>
            </p:nvGraphicFramePr>
            <p:xfrm>
              <a:off x="628650" y="1221318"/>
              <a:ext cx="7886700" cy="49758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049">
                      <a:extLst>
                        <a:ext uri="{9D8B030D-6E8A-4147-A177-3AD203B41FA5}">
                          <a16:colId xmlns:a16="http://schemas.microsoft.com/office/drawing/2014/main" val="1223579647"/>
                        </a:ext>
                      </a:extLst>
                    </a:gridCol>
                    <a:gridCol w="3743751">
                      <a:extLst>
                        <a:ext uri="{9D8B030D-6E8A-4147-A177-3AD203B41FA5}">
                          <a16:colId xmlns:a16="http://schemas.microsoft.com/office/drawing/2014/main" val="297114442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087030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Thiết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bị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Yêu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cầu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Lựa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chọn</a:t>
                          </a:r>
                          <a:endParaRPr lang="vi-VN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57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Đ</a:t>
                          </a: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ộng cơ siết ốc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Lực siết: </a:t>
                          </a:r>
                          <a14:m>
                            <m:oMath xmlns:m="http://schemas.openxmlformats.org/officeDocument/2006/math"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.</a:t>
                          </a: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Thời gian siết ốc tối đa: </a:t>
                          </a:r>
                          <a14:m>
                            <m:oMath xmlns:m="http://schemas.openxmlformats.org/officeDocument/2006/math"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.</a:t>
                          </a:r>
                          <a:endParaRPr lang="vi-VN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LZB42-L-A005-11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</a:t>
                          </a: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Atlas Copco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)</a:t>
                          </a:r>
                          <a:endParaRPr lang="vi-VN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98235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Bộ</a:t>
                          </a:r>
                          <a:br>
                            <a:rPr lang="en-US" sz="1800" dirty="0"/>
                          </a:br>
                          <a:r>
                            <a:rPr lang="en-US" sz="1800" dirty="0" err="1"/>
                            <a:t>tịnh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tiến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Momen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tĩnh </a:t>
                          </a:r>
                          <a14:m>
                            <m:oMath xmlns:m="http://schemas.openxmlformats.org/officeDocument/2006/math"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46 </m:t>
                              </m:r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.</a:t>
                          </a: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Tải trọng khi làm việc: </a:t>
                          </a:r>
                          <a14:m>
                            <m:oMath xmlns:m="http://schemas.openxmlformats.org/officeDocument/2006/math"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Tốc độ tối thiểu: </a:t>
                          </a:r>
                          <a14:m>
                            <m:oMath xmlns:m="http://schemas.openxmlformats.org/officeDocument/2006/math">
                              <m:r>
                                <a:rPr lang="vi-VN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vi-VN" sz="18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Hành trình: </a:t>
                          </a:r>
                          <a14:m>
                            <m:oMath xmlns:m="http://schemas.openxmlformats.org/officeDocument/2006/math"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vi-VN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oMath>
                          </a14:m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vi-VN" sz="1800" dirty="0"/>
                            <a:t>MXQ25-50</a:t>
                          </a:r>
                          <a:endParaRPr lang="en-US" sz="1800" dirty="0"/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/>
                            <a:t>(SMC)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056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/>
                            <a:t>Camera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Độ phân giải tối thiểu: 800x4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00 px</a:t>
                          </a: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Đạt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tiêu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chuẩn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công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nghiệp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.</a:t>
                          </a:r>
                          <a:endParaRPr lang="vi-VN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430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Ống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kính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Vùng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chụp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: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60x30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.</a:t>
                          </a: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Khoảng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cách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làm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việc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: &lt;200</a:t>
                          </a:r>
                          <a:endParaRPr lang="vi-VN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C125</a:t>
                          </a:r>
                          <a:r>
                            <a:rPr lang="en-US" sz="1800" dirty="0"/>
                            <a:t>-0818-</a:t>
                          </a:r>
                          <a:r>
                            <a:rPr lang="en-US" sz="1800" dirty="0" err="1"/>
                            <a:t>5M</a:t>
                          </a:r>
                          <a:r>
                            <a:rPr lang="en-US" sz="1800" dirty="0"/>
                            <a:t>-P </a:t>
                          </a:r>
                          <a:r>
                            <a:rPr lang="en-US" sz="1800" dirty="0" err="1"/>
                            <a:t>f6mm</a:t>
                          </a:r>
                          <a:endParaRPr lang="en-US" sz="1800" dirty="0"/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/>
                            <a:t>(Basler)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2914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Đèn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Khoảng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cách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làm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việc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: 100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Độ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sáng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: &gt;5000</a:t>
                          </a:r>
                          <a:endParaRPr lang="vi-VN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endParaRPr lang="vi-VN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RL1424-WHI-100-XXL-24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</a:t>
                          </a: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Advanced Illumination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)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8008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D4E0224-7716-493D-8740-2E58D65978A5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565029606"/>
                  </p:ext>
                </p:extLst>
              </p:nvPr>
            </p:nvGraphicFramePr>
            <p:xfrm>
              <a:off x="628650" y="1221318"/>
              <a:ext cx="7886700" cy="49758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514049">
                      <a:extLst>
                        <a:ext uri="{9D8B030D-6E8A-4147-A177-3AD203B41FA5}">
                          <a16:colId xmlns:a16="http://schemas.microsoft.com/office/drawing/2014/main" val="1223579647"/>
                        </a:ext>
                      </a:extLst>
                    </a:gridCol>
                    <a:gridCol w="3743751">
                      <a:extLst>
                        <a:ext uri="{9D8B030D-6E8A-4147-A177-3AD203B41FA5}">
                          <a16:colId xmlns:a16="http://schemas.microsoft.com/office/drawing/2014/main" val="297114442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408703057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Thiết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bị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Yêu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cầu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Lựa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chọn</a:t>
                          </a:r>
                          <a:endParaRPr lang="vi-VN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457703"/>
                      </a:ext>
                    </a:extLst>
                  </a:tr>
                  <a:tr h="71958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Đ</a:t>
                          </a: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ộng cơ siết ốc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>
                          <a:blip r:embed="rId2"/>
                          <a:stretch>
                            <a:fillRect l="-40325" t="-55085" r="-70244" b="-55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LZB42-L-A005-11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</a:t>
                          </a: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Atlas Copco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)</a:t>
                          </a:r>
                          <a:endParaRPr lang="vi-VN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9823513"/>
                      </a:ext>
                    </a:extLst>
                  </a:tr>
                  <a:tr h="137795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Bộ</a:t>
                          </a:r>
                          <a:br>
                            <a:rPr lang="en-US" sz="1800" dirty="0"/>
                          </a:br>
                          <a:r>
                            <a:rPr lang="en-US" sz="1800" dirty="0" err="1"/>
                            <a:t>tịnh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tiến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>
                        <a:blipFill>
                          <a:blip r:embed="rId2"/>
                          <a:stretch>
                            <a:fillRect l="-40325" t="-80617" r="-70244" b="-187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vi-VN" sz="1800" dirty="0"/>
                            <a:t>MXQ25-50</a:t>
                          </a:r>
                          <a:endParaRPr lang="en-US" sz="1800" dirty="0"/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/>
                            <a:t>(SMC)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056380"/>
                      </a:ext>
                    </a:extLst>
                  </a:tr>
                  <a:tr h="71958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/>
                            <a:t>Camera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Độ phân giải tối thiểu: 800x4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00 px</a:t>
                          </a: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Đạt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tiêu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chuẩn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công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nghiệp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.</a:t>
                          </a:r>
                          <a:endParaRPr lang="vi-VN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430911"/>
                      </a:ext>
                    </a:extLst>
                  </a:tr>
                  <a:tr h="71958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Ống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kính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Vùng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chụp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: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60x30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.</a:t>
                          </a: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Khoảng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cách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làm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việc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: &lt;200</a:t>
                          </a:r>
                          <a:endParaRPr lang="vi-VN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C125</a:t>
                          </a:r>
                          <a:r>
                            <a:rPr lang="en-US" sz="1800" dirty="0"/>
                            <a:t>-0818-</a:t>
                          </a:r>
                          <a:r>
                            <a:rPr lang="en-US" sz="1800" dirty="0" err="1"/>
                            <a:t>5M</a:t>
                          </a:r>
                          <a:r>
                            <a:rPr lang="en-US" sz="1800" dirty="0"/>
                            <a:t>-P </a:t>
                          </a:r>
                          <a:r>
                            <a:rPr lang="en-US" sz="1800" dirty="0" err="1"/>
                            <a:t>f6mm</a:t>
                          </a:r>
                          <a:endParaRPr lang="en-US" sz="1800" dirty="0"/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/>
                            <a:t>(Basler)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9291489"/>
                      </a:ext>
                    </a:extLst>
                  </a:tr>
                  <a:tr h="104876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dirty="0" err="1"/>
                            <a:t>Đèn</a:t>
                          </a:r>
                          <a:endParaRPr lang="vi-VN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Khoảng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cách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làm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việc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: 100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Độ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sáng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: &gt;5000</a:t>
                          </a:r>
                          <a:endParaRPr lang="vi-VN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lvl="0">
                            <a:lnSpc>
                              <a:spcPct val="120000"/>
                            </a:lnSpc>
                          </a:pPr>
                          <a:endParaRPr lang="vi-VN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RL1424-WHI-100-XXL-24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>
                            <a:lnSpc>
                              <a:spcPct val="120000"/>
                            </a:lnSpc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</a:t>
                          </a:r>
                          <a:r>
                            <a:rPr lang="vi-VN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Advanced Illumination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)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80086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58733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2B06-2CDD-482F-8336-31159081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25</a:t>
            </a:fld>
            <a:endParaRPr lang="vi-V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EAF640-6D97-4D35-B2D8-94CA535A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robot –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endParaRPr lang="vi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EC10A8-8BD1-4163-AC5A-9B2F9BD86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cơ-điện</a:t>
            </a:r>
            <a:endParaRPr lang="vi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F988DE-BFBF-4843-A377-090772A24B00}"/>
              </a:ext>
            </a:extLst>
          </p:cNvPr>
          <p:cNvPicPr/>
          <p:nvPr/>
        </p:nvPicPr>
        <p:blipFill rotWithShape="1">
          <a:blip r:embed="rId3"/>
          <a:srcRect l="8162" r="6477"/>
          <a:stretch/>
        </p:blipFill>
        <p:spPr>
          <a:xfrm>
            <a:off x="449943" y="1264861"/>
            <a:ext cx="4354286" cy="4755540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0AC36B5-A62D-45D8-9095-A1B49D419A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779697"/>
              </p:ext>
            </p:extLst>
          </p:nvPr>
        </p:nvGraphicFramePr>
        <p:xfrm>
          <a:off x="3492467" y="1076175"/>
          <a:ext cx="5651533" cy="3476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3" name="Visio" r:id="rId4" imgW="5600846" imgH="3476605" progId="Visio.Drawing.15">
                  <p:embed/>
                </p:oleObj>
              </mc:Choice>
              <mc:Fallback>
                <p:oleObj name="Visio" r:id="rId4" imgW="5600846" imgH="347660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467" y="1076175"/>
                        <a:ext cx="5651533" cy="34762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65EEEFA-7143-413B-9844-3A4D2E432CF1}"/>
              </a:ext>
            </a:extLst>
          </p:cNvPr>
          <p:cNvSpPr txBox="1"/>
          <p:nvPr/>
        </p:nvSpPr>
        <p:spPr>
          <a:xfrm>
            <a:off x="0" y="596679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vi-VN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Thiết kế sơ bộ cho đầu công tác.</a:t>
            </a:r>
          </a:p>
        </p:txBody>
      </p:sp>
    </p:spTree>
    <p:extLst>
      <p:ext uri="{BB962C8B-B14F-4D97-AF65-F5344CB8AC3E}">
        <p14:creationId xmlns:p14="http://schemas.microsoft.com/office/powerpoint/2010/main" val="841158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E870-B0AF-4CD6-AB46-FEC29662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phôi</a:t>
            </a:r>
            <a:r>
              <a:rPr lang="en-US" dirty="0"/>
              <a:t> –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C7E52-237F-4C4A-A8AD-D56212B95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vi-VN" dirty="0"/>
                  <a:t>Số lượng xe đạp trên một xe gá phôi: 5</a:t>
                </a:r>
                <a:r>
                  <a:rPr lang="en-US" dirty="0"/>
                  <a:t> </a:t>
                </a:r>
                <a:r>
                  <a:rPr lang="en-US" dirty="0" err="1"/>
                  <a:t>xe</a:t>
                </a:r>
                <a:r>
                  <a:rPr lang="vi-VN" dirty="0"/>
                  <a:t>.</a:t>
                </a:r>
              </a:p>
              <a:p>
                <a:pPr lvl="0"/>
                <a:r>
                  <a:rPr lang="vi-VN" dirty="0"/>
                  <a:t>Khoảng cách giữa các xe phải lớn hơn 500mm để đảm bảo không va chạm với đầu công tác của robot.</a:t>
                </a:r>
              </a:p>
              <a:p>
                <a:pPr lvl="0"/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bị</a:t>
                </a:r>
                <a:r>
                  <a:rPr lang="en-US" dirty="0"/>
                  <a:t> </a:t>
                </a:r>
                <a:r>
                  <a:rPr lang="en-US" dirty="0" err="1"/>
                  <a:t>ngã</a:t>
                </a:r>
                <a:r>
                  <a:rPr lang="en-US" dirty="0"/>
                  <a:t>/</a:t>
                </a:r>
                <a:r>
                  <a:rPr lang="en-US" dirty="0" err="1"/>
                  <a:t>lật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dirty="0" err="1"/>
                  <a:t>hoạt</a:t>
                </a:r>
                <a:r>
                  <a:rPr lang="en-US" dirty="0"/>
                  <a:t> </a:t>
                </a:r>
                <a:r>
                  <a:rPr lang="en-US" dirty="0" err="1"/>
                  <a:t>động</a:t>
                </a:r>
                <a:r>
                  <a:rPr lang="en-US" dirty="0"/>
                  <a:t>.</a:t>
                </a:r>
              </a:p>
              <a:p>
                <a:pPr lvl="0"/>
                <a:r>
                  <a:rPr lang="vi-VN" dirty="0"/>
                  <a:t>Các cụm gá cần đảm bảo xác định vị trí xe giữa các lần gá.</a:t>
                </a:r>
              </a:p>
              <a:p>
                <a:pPr lvl="1"/>
                <a:r>
                  <a:rPr lang="vi-VN" dirty="0"/>
                  <a:t>Chênh lệch về góc nghiêng quanh các trụ X, Y, Z giữa các xe: Không quá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vi-VN">
                            <a:latin typeface="Cambria Math" panose="02040503050406030204" pitchFamily="18" charset="0"/>
                          </a:rPr>
                          <m:t>𝒐</m:t>
                        </m:r>
                      </m:sup>
                    </m:sSup>
                    <m:r>
                      <a:rPr lang="vi-VN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vi-VN" dirty="0"/>
              </a:p>
              <a:p>
                <a:pPr lvl="1"/>
                <a:r>
                  <a:rPr lang="vi-VN" dirty="0"/>
                  <a:t>Chênh lệch về vị trí các trụ: Không quá 5 mm.</a:t>
                </a:r>
              </a:p>
              <a:p>
                <a:pPr lvl="0"/>
                <a:r>
                  <a:rPr lang="vi-VN" dirty="0"/>
                  <a:t>Thuận lợi cho công nhân thao tác.</a:t>
                </a:r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C7E52-237F-4C4A-A8AD-D56212B95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20" r="-100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98FC1-5517-4EB8-A4A9-1FCA2D16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26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F0B6A-FBB2-420B-BD82-0BEE195CE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cơ-điện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6931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44EAEA9-AF1B-4010-9482-3411B9AE8D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8172" y="1669061"/>
            <a:ext cx="6987656" cy="45625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1445-5301-4377-A8F7-A6132D32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27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1995D-0059-48AB-A47E-6A6916B8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phôi</a:t>
            </a:r>
            <a:r>
              <a:rPr lang="en-US" dirty="0"/>
              <a:t> –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E857B-CB60-4AA7-91DC-850E80E369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cơ-điện</a:t>
            </a:r>
            <a:endParaRPr lang="vi-VN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01D4A75-80E0-4482-A927-ED910D0EF9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612313"/>
              </p:ext>
            </p:extLst>
          </p:nvPr>
        </p:nvGraphicFramePr>
        <p:xfrm>
          <a:off x="5530930" y="760562"/>
          <a:ext cx="2933779" cy="17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Visio" r:id="rId4" imgW="4181345" imgH="2600290" progId="Visio.Drawing.15">
                  <p:embed/>
                </p:oleObj>
              </mc:Choice>
              <mc:Fallback>
                <p:oleObj name="Visio" r:id="rId4" imgW="4181345" imgH="26002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930" y="760562"/>
                        <a:ext cx="2933779" cy="1774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A7237D7-FBF4-4562-A333-7E3022B1F232}"/>
              </a:ext>
            </a:extLst>
          </p:cNvPr>
          <p:cNvSpPr txBox="1"/>
          <p:nvPr/>
        </p:nvSpPr>
        <p:spPr>
          <a:xfrm>
            <a:off x="0" y="609743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vi-VN" sz="180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Thiết kế sơ bộ của xe gá phôi.</a:t>
            </a:r>
          </a:p>
        </p:txBody>
      </p:sp>
    </p:spTree>
    <p:extLst>
      <p:ext uri="{BB962C8B-B14F-4D97-AF65-F5344CB8AC3E}">
        <p14:creationId xmlns:p14="http://schemas.microsoft.com/office/powerpoint/2010/main" val="3272912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2AD6E-DBF0-430E-8DF2-B4A14029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28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26CE9-EAF7-4E7A-9D25-F26214E6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phôi</a:t>
            </a:r>
            <a:r>
              <a:rPr lang="en-US" dirty="0"/>
              <a:t> –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1238D-60A6-44A1-AEE6-AF5C0F55E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cơ-điện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C0CDD-186F-4BB6-88CD-D416EB3099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89025"/>
            <a:ext cx="7886700" cy="5087938"/>
          </a:xfrm>
        </p:spPr>
        <p:txBody>
          <a:bodyPr/>
          <a:lstStyle/>
          <a:p>
            <a:endParaRPr lang="vi-VN" dirty="0"/>
          </a:p>
          <a:p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EE68A-1B46-4671-9C1C-8126CD88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88" y="1899642"/>
            <a:ext cx="5639587" cy="4277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D6ED81-39A9-48E3-B5D2-93A0A4A36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9" y="4408302"/>
            <a:ext cx="1960025" cy="17686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7136F1-4F21-4D08-895B-94CC5259D69E}"/>
              </a:ext>
            </a:extLst>
          </p:cNvPr>
          <p:cNvSpPr/>
          <p:nvPr/>
        </p:nvSpPr>
        <p:spPr>
          <a:xfrm>
            <a:off x="5105640" y="4626592"/>
            <a:ext cx="566616" cy="56661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EAF5F0-C626-453E-A17D-536961871BD2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2361914" y="4909900"/>
            <a:ext cx="2743726" cy="38273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00C59D2-4F80-45E3-986C-6702CEEC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820" y="1275344"/>
            <a:ext cx="1659186" cy="12485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E747D5-4FF8-4CF2-AC72-538284081DAE}"/>
              </a:ext>
            </a:extLst>
          </p:cNvPr>
          <p:cNvSpPr/>
          <p:nvPr/>
        </p:nvSpPr>
        <p:spPr>
          <a:xfrm>
            <a:off x="7008290" y="4408302"/>
            <a:ext cx="566616" cy="56661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DC7F80-5768-4A20-A165-773E98B7C9CA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7291598" y="2523940"/>
            <a:ext cx="535815" cy="188436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0CDAA36-E267-4E28-BFF1-F704815D2495}"/>
              </a:ext>
            </a:extLst>
          </p:cNvPr>
          <p:cNvSpPr txBox="1"/>
          <p:nvPr/>
        </p:nvSpPr>
        <p:spPr>
          <a:xfrm>
            <a:off x="2525688" y="6179275"/>
            <a:ext cx="5639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phôi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9487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271AD-E5DF-4823-9446-CA90654C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29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88CD5F-1855-4C69-AE66-DB5C4782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–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DEAE8-DA93-438C-87C3-408DF533AF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cơ-điện</a:t>
            </a:r>
            <a:endParaRPr lang="vi-VN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D9EC0C0-7123-4655-9FB8-39AB808369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774115"/>
              </p:ext>
            </p:extLst>
          </p:nvPr>
        </p:nvGraphicFramePr>
        <p:xfrm>
          <a:off x="628650" y="1205237"/>
          <a:ext cx="7886700" cy="481050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14049">
                  <a:extLst>
                    <a:ext uri="{9D8B030D-6E8A-4147-A177-3AD203B41FA5}">
                      <a16:colId xmlns:a16="http://schemas.microsoft.com/office/drawing/2014/main" val="1223579647"/>
                    </a:ext>
                  </a:extLst>
                </a:gridCol>
                <a:gridCol w="3743751">
                  <a:extLst>
                    <a:ext uri="{9D8B030D-6E8A-4147-A177-3AD203B41FA5}">
                      <a16:colId xmlns:a16="http://schemas.microsoft.com/office/drawing/2014/main" val="29711444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08703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 err="1"/>
                        <a:t>Thiết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bị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 err="1"/>
                        <a:t>Yêu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cầu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 err="1"/>
                        <a:t>Lựa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chọn</a:t>
                      </a:r>
                      <a:endParaRPr lang="vi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5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Máy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tính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 cổng Gigabit Ethernet (RJ45).</a:t>
                      </a:r>
                    </a:p>
                    <a:p>
                      <a:pPr lvl="0"/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Dung lượng RAM tối thiểu: 1GB.</a:t>
                      </a:r>
                    </a:p>
                    <a:p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Tốc độ xử lý tối thiểu 2GHz, hỗ trợ đa luồng. 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Hỗ trợ hệ điều hành.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IPC-510 (Core i3) 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AdvanTech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vi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23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/>
                        <a:t>PLC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 tối thiểu 2 ngõ vào và 2 ngõ ra.</a:t>
                      </a:r>
                    </a:p>
                    <a:p>
                      <a:pPr lvl="0"/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Hỗ trợ Modbus TCP.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S7-1200 CPU 1211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Simens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056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/>
                        <a:t>HMI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20000"/>
                        </a:lnSpc>
                      </a:pP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</a:rPr>
                        <a:t>Hỗ trợ Modbus TCP IP.</a:t>
                      </a:r>
                    </a:p>
                    <a:p>
                      <a:pPr lvl="0">
                        <a:lnSpc>
                          <a:spcPct val="120000"/>
                        </a:lnSpc>
                      </a:pP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</a:rPr>
                        <a:t>Kích thước tối thiểu: 7”.</a:t>
                      </a:r>
                    </a:p>
                    <a:p>
                      <a:pPr lvl="0">
                        <a:lnSpc>
                          <a:spcPct val="120000"/>
                        </a:lnSpc>
                      </a:pP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</a:rPr>
                        <a:t>Tốc độ tối thiểu: 400 MHZ.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MT8071iP 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Weintek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43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dirty="0"/>
                        <a:t>Switch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 tối thiểu 5 cổng, trong đó:</a:t>
                      </a:r>
                    </a:p>
                    <a:p>
                      <a:pPr lvl="1"/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cổng hỗ trợ PoE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GigE</a:t>
                      </a:r>
                      <a:endParaRPr lang="vi-VN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1"/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cổng hỗ trợ chuẩn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GigE</a:t>
                      </a:r>
                    </a:p>
                    <a:p>
                      <a:pPr lvl="1"/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cổng hỗ trợ tốc độ 100Mbps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IPS33064P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vi-V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ONV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291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67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C0916A-5065-4C96-ADAB-F9E24292C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95E51-0B6F-465F-AC15-FE87AF3C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</a:t>
            </a:fld>
            <a:endParaRPr lang="vi-V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F2479-5BE5-4985-91AB-F686EAEA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endParaRPr lang="vi-V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EA1775-8AB9-417F-96CF-C6F48A18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47" y="2138585"/>
            <a:ext cx="3526141" cy="1637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60118-F715-413D-866D-6884C6B8A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403" y="437431"/>
            <a:ext cx="1991428" cy="1781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D06C8F-F3F8-4125-9916-4FF18CED2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91" b="5660"/>
          <a:stretch/>
        </p:blipFill>
        <p:spPr>
          <a:xfrm>
            <a:off x="5435178" y="3826091"/>
            <a:ext cx="3138986" cy="163773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D912AF-3EFE-4A23-9459-689FA30549D4}"/>
              </a:ext>
            </a:extLst>
          </p:cNvPr>
          <p:cNvCxnSpPr/>
          <p:nvPr/>
        </p:nvCxnSpPr>
        <p:spPr>
          <a:xfrm>
            <a:off x="5365444" y="3776317"/>
            <a:ext cx="32087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7BE57C-A387-437F-BD20-648A43C871D1}"/>
              </a:ext>
            </a:extLst>
          </p:cNvPr>
          <p:cNvSpPr txBox="1"/>
          <p:nvPr/>
        </p:nvSpPr>
        <p:spPr>
          <a:xfrm>
            <a:off x="5140866" y="1756798"/>
            <a:ext cx="5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  <a:endParaRPr lang="vi-VN" sz="5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2B669-82C4-4FA4-A942-2DE58D7BDDA3}"/>
              </a:ext>
            </a:extLst>
          </p:cNvPr>
          <p:cNvSpPr txBox="1"/>
          <p:nvPr/>
        </p:nvSpPr>
        <p:spPr>
          <a:xfrm>
            <a:off x="4568858" y="5680947"/>
            <a:ext cx="457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Lắp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ráp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siết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ốc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đạp</a:t>
            </a:r>
            <a:endParaRPr lang="vi-VN" sz="1800" dirty="0">
              <a:effectLst/>
              <a:latin typeface="+mj-lt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5D6B90-8740-49C4-B936-B37F2F5E169F}"/>
              </a:ext>
            </a:extLst>
          </p:cNvPr>
          <p:cNvCxnSpPr>
            <a:cxnSpLocks/>
          </p:cNvCxnSpPr>
          <p:nvPr/>
        </p:nvCxnSpPr>
        <p:spPr>
          <a:xfrm>
            <a:off x="4568857" y="1239750"/>
            <a:ext cx="0" cy="43908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59F0EC-D330-47E8-8C02-559285A9AE4D}"/>
              </a:ext>
            </a:extLst>
          </p:cNvPr>
          <p:cNvSpPr/>
          <p:nvPr/>
        </p:nvSpPr>
        <p:spPr>
          <a:xfrm>
            <a:off x="608195" y="1197701"/>
            <a:ext cx="3576450" cy="148242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CÔNG</a:t>
            </a:r>
            <a:r>
              <a:rPr lang="en-US" sz="2000" b="1" dirty="0"/>
              <a:t> TY X</a:t>
            </a:r>
            <a:br>
              <a:rPr lang="en-US" sz="2000" b="1" dirty="0"/>
            </a:br>
            <a:r>
              <a:rPr lang="en-US" sz="2000" dirty="0" err="1"/>
              <a:t>Chuyên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xe</a:t>
            </a:r>
            <a:r>
              <a:rPr lang="en-US" sz="2000" dirty="0"/>
              <a:t> </a:t>
            </a:r>
            <a:r>
              <a:rPr lang="en-US" sz="2000" dirty="0" err="1"/>
              <a:t>đạp</a:t>
            </a:r>
            <a:r>
              <a:rPr lang="en-US" sz="2000" dirty="0"/>
              <a:t> ở </a:t>
            </a:r>
            <a:r>
              <a:rPr lang="en-US" sz="2000" dirty="0" err="1"/>
              <a:t>Hải</a:t>
            </a:r>
            <a:r>
              <a:rPr lang="en-US" sz="2000" dirty="0"/>
              <a:t> Phòng.*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62B4-3344-4192-A891-76BF8F7F3AB1}"/>
              </a:ext>
            </a:extLst>
          </p:cNvPr>
          <p:cNvSpPr txBox="1"/>
          <p:nvPr/>
        </p:nvSpPr>
        <p:spPr>
          <a:xfrm>
            <a:off x="380527" y="6168717"/>
            <a:ext cx="813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(*) </a:t>
            </a:r>
            <a:r>
              <a:rPr lang="en-US" i="1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Đối</a:t>
            </a:r>
            <a:r>
              <a:rPr lang="en-US" i="1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lang="en-US" i="1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lang="en-US" i="1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i="1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Công Ty TNHH Thương Mại Dịch Vụ Autoss</a:t>
            </a:r>
            <a:endParaRPr lang="vi-VN" i="1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627E43F-D927-4E70-9F3C-88D46A100FAC}"/>
              </a:ext>
            </a:extLst>
          </p:cNvPr>
          <p:cNvSpPr/>
          <p:nvPr/>
        </p:nvSpPr>
        <p:spPr>
          <a:xfrm>
            <a:off x="1977160" y="2680128"/>
            <a:ext cx="838520" cy="1717441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7650" name="Picture 2" descr="Cập nhật 7h ngày 4/3: Số ca nhiễm Covid-19 ở Mỹ tăng lên 108, thêm 428 ca  tại Italy, Pháp chuẩn bị ứng phó giai đoạn cuối">
            <a:extLst>
              <a:ext uri="{FF2B5EF4-FFF2-40B4-BE49-F238E27FC236}">
                <a16:creationId xmlns:a16="http://schemas.microsoft.com/office/drawing/2014/main" id="{D9D63CAB-F8ED-41F1-9F22-B5E736F9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67" y="2845609"/>
            <a:ext cx="2015706" cy="93070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511A4D4-B802-4A02-8860-B00818E074D8}"/>
              </a:ext>
            </a:extLst>
          </p:cNvPr>
          <p:cNvSpPr/>
          <p:nvPr/>
        </p:nvSpPr>
        <p:spPr>
          <a:xfrm>
            <a:off x="608195" y="4451276"/>
            <a:ext cx="3576450" cy="148242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err="1"/>
              <a:t>Thiếu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sz="2000" dirty="0" err="1"/>
              <a:t>Nguy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dừng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ym typeface="Wingdings 3" panose="05040102010807070707" pitchFamily="18" charset="2"/>
              </a:rPr>
              <a:t> </a:t>
            </a:r>
            <a:r>
              <a:rPr lang="en-US" sz="2000" b="1" dirty="0" err="1">
                <a:sym typeface="Wingdings 3" panose="05040102010807070707" pitchFamily="18" charset="2"/>
              </a:rPr>
              <a:t>Nhu</a:t>
            </a:r>
            <a:r>
              <a:rPr lang="en-US" sz="2000" b="1" dirty="0">
                <a:sym typeface="Wingdings 3" panose="05040102010807070707" pitchFamily="18" charset="2"/>
              </a:rPr>
              <a:t> </a:t>
            </a:r>
            <a:r>
              <a:rPr lang="en-US" sz="2000" b="1" dirty="0" err="1">
                <a:sym typeface="Wingdings 3" panose="05040102010807070707" pitchFamily="18" charset="2"/>
              </a:rPr>
              <a:t>cầu</a:t>
            </a:r>
            <a:r>
              <a:rPr lang="en-US" sz="2000" b="1" dirty="0">
                <a:sym typeface="Wingdings 3" panose="05040102010807070707" pitchFamily="18" charset="2"/>
              </a:rPr>
              <a:t> </a:t>
            </a:r>
            <a:r>
              <a:rPr lang="en-US" sz="2000" b="1" dirty="0" err="1">
                <a:sym typeface="Wingdings 3" panose="05040102010807070707" pitchFamily="18" charset="2"/>
              </a:rPr>
              <a:t>Tự</a:t>
            </a:r>
            <a:r>
              <a:rPr lang="en-US" sz="2000" b="1" dirty="0">
                <a:sym typeface="Wingdings 3" panose="05040102010807070707" pitchFamily="18" charset="2"/>
              </a:rPr>
              <a:t> </a:t>
            </a:r>
            <a:r>
              <a:rPr lang="en-US" sz="2000" b="1" dirty="0" err="1">
                <a:sym typeface="Wingdings 3" panose="05040102010807070707" pitchFamily="18" charset="2"/>
              </a:rPr>
              <a:t>động</a:t>
            </a:r>
            <a:r>
              <a:rPr lang="en-US" sz="2000" b="1" dirty="0">
                <a:sym typeface="Wingdings 3" panose="05040102010807070707" pitchFamily="18" charset="2"/>
              </a:rPr>
              <a:t> </a:t>
            </a:r>
            <a:r>
              <a:rPr lang="en-US" sz="2000" b="1" dirty="0" err="1">
                <a:sym typeface="Wingdings 3" panose="05040102010807070707" pitchFamily="18" charset="2"/>
              </a:rPr>
              <a:t>hóa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02821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5CBC71-3403-4DCE-9C00-1E9F073585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pPr algn="ctr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br>
              <a:rPr lang="en-US" dirty="0"/>
            </a:b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98D5-7A32-4EE8-9BBA-3D1322C0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30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F4A4E5-3511-43E7-B648-EF5D320036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44263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5C584E-E9F9-49F4-A24D-653A8FBE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Mục tiêu và phương án tổ chức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vi-V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4040C0-F3EE-4106-9A7B-BAB51ED84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7093"/>
            <a:ext cx="7886700" cy="5088597"/>
          </a:xfrm>
        </p:spPr>
        <p:txBody>
          <a:bodyPr>
            <a:normAutofit/>
          </a:bodyPr>
          <a:lstStyle/>
          <a:p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/>
              <a:t>Đánh giá </a:t>
            </a:r>
            <a:r>
              <a:rPr lang="vi-VN" b="1" dirty="0">
                <a:solidFill>
                  <a:srgbClr val="FF0000"/>
                </a:solidFill>
              </a:rPr>
              <a:t>độ ổn định </a:t>
            </a:r>
            <a:r>
              <a:rPr lang="vi-VN" dirty="0"/>
              <a:t>của giải thuật xử lý ảnh.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/>
              <a:t>Đánh giá </a:t>
            </a:r>
            <a:r>
              <a:rPr lang="vi-VN" b="1" dirty="0">
                <a:solidFill>
                  <a:srgbClr val="FF0000"/>
                </a:solidFill>
              </a:rPr>
              <a:t>tốc độ làm việc </a:t>
            </a:r>
            <a:r>
              <a:rPr lang="vi-VN" dirty="0"/>
              <a:t>của hệ thống, đặc biệt là thời gian của giải thuật xử lý ảnh.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/>
              <a:t>Đánh giá </a:t>
            </a:r>
            <a:r>
              <a:rPr lang="vi-VN" b="1" dirty="0">
                <a:solidFill>
                  <a:srgbClr val="FF0000"/>
                </a:solidFill>
              </a:rPr>
              <a:t>tính khả thi </a:t>
            </a:r>
            <a:r>
              <a:rPr lang="vi-VN" dirty="0"/>
              <a:t>của quy trình làm việc đã thiết kế.</a:t>
            </a:r>
            <a:endParaRPr lang="en-US" dirty="0"/>
          </a:p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 </a:t>
            </a:r>
            <a:r>
              <a:rPr lang="en-US" b="1" dirty="0" err="1"/>
              <a:t>tổ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đạp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đùm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 err="1"/>
              <a:t>không</a:t>
            </a:r>
            <a:r>
              <a:rPr lang="en-US" i="1" dirty="0"/>
              <a:t> </a:t>
            </a:r>
            <a:r>
              <a:rPr lang="en-US" i="1" dirty="0" err="1"/>
              <a:t>cho</a:t>
            </a:r>
            <a:r>
              <a:rPr lang="en-US" i="1" dirty="0"/>
              <a:t> </a:t>
            </a:r>
            <a:r>
              <a:rPr lang="en-US" i="1" dirty="0" err="1"/>
              <a:t>xy</a:t>
            </a:r>
            <a:r>
              <a:rPr lang="en-US" i="1" dirty="0"/>
              <a:t> </a:t>
            </a:r>
            <a:r>
              <a:rPr lang="en-US" i="1" dirty="0" err="1"/>
              <a:t>lanh</a:t>
            </a:r>
            <a:r>
              <a:rPr lang="en-US" i="1" dirty="0"/>
              <a:t> </a:t>
            </a:r>
            <a:r>
              <a:rPr lang="en-US" i="1" dirty="0" err="1"/>
              <a:t>đi</a:t>
            </a:r>
            <a:r>
              <a:rPr lang="en-US" i="1" dirty="0"/>
              <a:t> ra/</a:t>
            </a:r>
            <a:r>
              <a:rPr lang="en-US" i="1" dirty="0" err="1"/>
              <a:t>siết</a:t>
            </a:r>
            <a:r>
              <a:rPr lang="en-US" i="1" dirty="0"/>
              <a:t> </a:t>
            </a:r>
            <a:r>
              <a:rPr lang="en-US" i="1" dirty="0" err="1"/>
              <a:t>ốc</a:t>
            </a:r>
            <a:r>
              <a:rPr lang="en-US" i="1" dirty="0"/>
              <a:t>)</a:t>
            </a:r>
            <a:r>
              <a:rPr lang="en-US" dirty="0"/>
              <a:t>, </a:t>
            </a:r>
            <a:r>
              <a:rPr lang="en-US" b="1" dirty="0" err="1">
                <a:solidFill>
                  <a:srgbClr val="FF0000"/>
                </a:solidFill>
              </a:rPr>
              <a:t>ghi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lại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kết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quả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xử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lý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ảnh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(logging).</a:t>
            </a:r>
            <a:endParaRPr lang="vi-VN" dirty="0"/>
          </a:p>
          <a:p>
            <a:endParaRPr lang="vi-V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466D2-4940-4555-BB83-CB225AAB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31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986AA-F112-44BC-99AA-877C2F610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4672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EA56-C2BB-407C-8164-EF7EB036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C9938-B0D4-4048-9DDE-AD026C6D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32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9947B2-28E5-4CBE-B8FA-17E78C6C7D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vi-VN" dirty="0"/>
          </a:p>
        </p:txBody>
      </p:sp>
      <p:pic>
        <p:nvPicPr>
          <p:cNvPr id="8" name="Content Placeholder 7">
            <a:hlinkClick r:id="rId2" action="ppaction://hlinkfile"/>
            <a:extLst>
              <a:ext uri="{FF2B5EF4-FFF2-40B4-BE49-F238E27FC236}">
                <a16:creationId xmlns:a16="http://schemas.microsoft.com/office/drawing/2014/main" id="{E5E9326E-ECF6-4FAE-B66B-D9720D4E1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41" y="1089025"/>
            <a:ext cx="6783917" cy="5087938"/>
          </a:xfrm>
        </p:spPr>
      </p:pic>
    </p:spTree>
    <p:extLst>
      <p:ext uri="{BB962C8B-B14F-4D97-AF65-F5344CB8AC3E}">
        <p14:creationId xmlns:p14="http://schemas.microsoft.com/office/powerpoint/2010/main" val="2219032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85-FBFB-4BA8-B40E-499E4371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thực nghiệm</a:t>
            </a:r>
            <a:r>
              <a:rPr lang="en-US" dirty="0"/>
              <a:t> (1/2)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97076-7EC7-4420-B2F8-8A76EB4E5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vi-VN" b="1" dirty="0"/>
                  <a:t>Độ ổn định giải thuật xử lý ảnh</a:t>
                </a:r>
                <a:endParaRPr lang="en-US" b="1" dirty="0"/>
              </a:p>
              <a:p>
                <a:r>
                  <a:rPr lang="en-US" dirty="0"/>
                  <a:t>D</a:t>
                </a:r>
                <a:r>
                  <a:rPr lang="vi-VN" dirty="0"/>
                  <a:t>ữ liệu thực nghiệm được lấy vào ngày 06/07/2020 từ 14:51:10 đến 00:13:47 n</a:t>
                </a:r>
                <a:r>
                  <a:rPr lang="en-US" dirty="0"/>
                  <a:t>g</a:t>
                </a:r>
                <a:r>
                  <a:rPr lang="vi-VN" dirty="0"/>
                  <a:t>ày 07/07/2020.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rgbClr val="FF0000"/>
                    </a:solidFill>
                  </a:rPr>
                  <a:t>1728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mẫu</a:t>
                </a:r>
                <a:r>
                  <a:rPr lang="en-US" dirty="0"/>
                  <a:t>)</a:t>
                </a:r>
              </a:p>
              <a:p>
                <a:r>
                  <a:rPr lang="en-US" b="1" dirty="0" err="1">
                    <a:solidFill>
                      <a:srgbClr val="FF0000"/>
                    </a:solidFill>
                  </a:rPr>
                  <a:t>Độ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lặp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lại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𝒎𝒎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giải</a:t>
                </a:r>
                <a:r>
                  <a:rPr lang="en-US" dirty="0"/>
                  <a:t> </a:t>
                </a:r>
                <a:r>
                  <a:rPr lang="en-US" dirty="0" err="1"/>
                  <a:t>thuật</a:t>
                </a:r>
                <a:r>
                  <a:rPr lang="en-US" dirty="0"/>
                  <a:t> </a:t>
                </a:r>
                <a:r>
                  <a:rPr lang="en-US" dirty="0" err="1"/>
                  <a:t>khả</a:t>
                </a:r>
                <a:r>
                  <a:rPr lang="en-US" dirty="0"/>
                  <a:t> </a:t>
                </a:r>
                <a:r>
                  <a:rPr lang="en-US" dirty="0" err="1"/>
                  <a:t>thi</a:t>
                </a:r>
                <a:r>
                  <a:rPr lang="en-US" dirty="0"/>
                  <a:t>.</a:t>
                </a:r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197076-7EC7-4420-B2F8-8A76EB4E5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20" r="-100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4011B-9EC4-4411-9FB9-777AF437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33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B6EEF-41A7-440F-95B0-45BEDB6152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3C54672-E359-41CD-A0B6-7E9AD40E9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33132"/>
                  </p:ext>
                </p:extLst>
              </p:nvPr>
            </p:nvGraphicFramePr>
            <p:xfrm>
              <a:off x="628652" y="3762262"/>
              <a:ext cx="7886698" cy="2582802"/>
            </p:xfrm>
            <a:graphic>
              <a:graphicData uri="http://schemas.openxmlformats.org/drawingml/2006/table">
                <a:tbl>
                  <a:tblPr firstRow="1" firstCol="1">
                    <a:tableStyleId>{3B4B98B0-60AC-42C2-AFA5-B58CD77FA1E5}</a:tableStyleId>
                  </a:tblPr>
                  <a:tblGrid>
                    <a:gridCol w="1495318">
                      <a:extLst>
                        <a:ext uri="{9D8B030D-6E8A-4147-A177-3AD203B41FA5}">
                          <a16:colId xmlns:a16="http://schemas.microsoft.com/office/drawing/2014/main" val="2870881205"/>
                        </a:ext>
                      </a:extLst>
                    </a:gridCol>
                    <a:gridCol w="1597845">
                      <a:extLst>
                        <a:ext uri="{9D8B030D-6E8A-4147-A177-3AD203B41FA5}">
                          <a16:colId xmlns:a16="http://schemas.microsoft.com/office/drawing/2014/main" val="1363579908"/>
                        </a:ext>
                      </a:extLst>
                    </a:gridCol>
                    <a:gridCol w="1597845">
                      <a:extLst>
                        <a:ext uri="{9D8B030D-6E8A-4147-A177-3AD203B41FA5}">
                          <a16:colId xmlns:a16="http://schemas.microsoft.com/office/drawing/2014/main" val="1759256254"/>
                        </a:ext>
                      </a:extLst>
                    </a:gridCol>
                    <a:gridCol w="1597845">
                      <a:extLst>
                        <a:ext uri="{9D8B030D-6E8A-4147-A177-3AD203B41FA5}">
                          <a16:colId xmlns:a16="http://schemas.microsoft.com/office/drawing/2014/main" val="3843990221"/>
                        </a:ext>
                      </a:extLst>
                    </a:gridCol>
                    <a:gridCol w="1597845">
                      <a:extLst>
                        <a:ext uri="{9D8B030D-6E8A-4147-A177-3AD203B41FA5}">
                          <a16:colId xmlns:a16="http://schemas.microsoft.com/office/drawing/2014/main" val="924248995"/>
                        </a:ext>
                      </a:extLst>
                    </a:gridCol>
                  </a:tblGrid>
                  <a:tr h="1809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 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X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Z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RX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RZ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0943176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Max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188.309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-348.44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178.653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-3.201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10941733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Min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188.124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-349.402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177.848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-3.237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642225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Mean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188.227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-348.557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178.5143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-3.2182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14264435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Độ lệch chuẩn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0.044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0.054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0.034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0.004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8670802"/>
                      </a:ext>
                    </a:extLst>
                  </a:tr>
                  <a:tr h="1809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Sai số </a:t>
                          </a:r>
                          <a14:m>
                            <m:oMath xmlns:m="http://schemas.openxmlformats.org/officeDocument/2006/math"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0.132 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0.163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0.102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0.012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0891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3C54672-E359-41CD-A0B6-7E9AD40E97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33132"/>
                  </p:ext>
                </p:extLst>
              </p:nvPr>
            </p:nvGraphicFramePr>
            <p:xfrm>
              <a:off x="628652" y="3762262"/>
              <a:ext cx="7886698" cy="2582802"/>
            </p:xfrm>
            <a:graphic>
              <a:graphicData uri="http://schemas.openxmlformats.org/drawingml/2006/table">
                <a:tbl>
                  <a:tblPr firstRow="1" firstCol="1">
                    <a:tableStyleId>{3B4B98B0-60AC-42C2-AFA5-B58CD77FA1E5}</a:tableStyleId>
                  </a:tblPr>
                  <a:tblGrid>
                    <a:gridCol w="1495318">
                      <a:extLst>
                        <a:ext uri="{9D8B030D-6E8A-4147-A177-3AD203B41FA5}">
                          <a16:colId xmlns:a16="http://schemas.microsoft.com/office/drawing/2014/main" val="2870881205"/>
                        </a:ext>
                      </a:extLst>
                    </a:gridCol>
                    <a:gridCol w="1597845">
                      <a:extLst>
                        <a:ext uri="{9D8B030D-6E8A-4147-A177-3AD203B41FA5}">
                          <a16:colId xmlns:a16="http://schemas.microsoft.com/office/drawing/2014/main" val="1363579908"/>
                        </a:ext>
                      </a:extLst>
                    </a:gridCol>
                    <a:gridCol w="1597845">
                      <a:extLst>
                        <a:ext uri="{9D8B030D-6E8A-4147-A177-3AD203B41FA5}">
                          <a16:colId xmlns:a16="http://schemas.microsoft.com/office/drawing/2014/main" val="1759256254"/>
                        </a:ext>
                      </a:extLst>
                    </a:gridCol>
                    <a:gridCol w="1597845">
                      <a:extLst>
                        <a:ext uri="{9D8B030D-6E8A-4147-A177-3AD203B41FA5}">
                          <a16:colId xmlns:a16="http://schemas.microsoft.com/office/drawing/2014/main" val="3843990221"/>
                        </a:ext>
                      </a:extLst>
                    </a:gridCol>
                    <a:gridCol w="1597845">
                      <a:extLst>
                        <a:ext uri="{9D8B030D-6E8A-4147-A177-3AD203B41FA5}">
                          <a16:colId xmlns:a16="http://schemas.microsoft.com/office/drawing/2014/main" val="924248995"/>
                        </a:ext>
                      </a:extLst>
                    </a:gridCol>
                  </a:tblGrid>
                  <a:tr h="36188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 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X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Z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RX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RZ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80943176"/>
                      </a:ext>
                    </a:extLst>
                  </a:tr>
                  <a:tr h="36188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Max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188.309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-348.44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178.653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-3.201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10941733"/>
                      </a:ext>
                    </a:extLst>
                  </a:tr>
                  <a:tr h="36188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Min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188.124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-349.402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177.848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-3.237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642225"/>
                      </a:ext>
                    </a:extLst>
                  </a:tr>
                  <a:tr h="361887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Mean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188.227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-348.557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178.5143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-3.2182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14264435"/>
                      </a:ext>
                    </a:extLst>
                  </a:tr>
                  <a:tr h="773367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Độ lệch chuẩn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0.044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0.054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0.034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0.004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8670802"/>
                      </a:ext>
                    </a:extLst>
                  </a:tr>
                  <a:tr h="361887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620339" r="-428571" b="-406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>
                              <a:effectLst/>
                            </a:rPr>
                            <a:t>0.132 </a:t>
                          </a:r>
                          <a:endParaRPr lang="vi-VN" sz="180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0.163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0.102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</a:pPr>
                          <a:r>
                            <a:rPr lang="vi-VN" sz="1800" dirty="0">
                              <a:effectLst/>
                            </a:rPr>
                            <a:t>0.012</a:t>
                          </a:r>
                          <a:endParaRPr lang="vi-VN" sz="1800" dirty="0">
                            <a:effectLst/>
                            <a:latin typeface="Times New Roman" panose="020206030504050203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208914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C9BDA63-D3AF-4F2F-9832-34AFC317AD00}"/>
              </a:ext>
            </a:extLst>
          </p:cNvPr>
          <p:cNvSpPr txBox="1"/>
          <p:nvPr/>
        </p:nvSpPr>
        <p:spPr>
          <a:xfrm>
            <a:off x="628650" y="3135669"/>
            <a:ext cx="788670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200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Bảng 7.1 Kết quả xử lý dữ liệu thực nghiệm đối với một trạm xe.</a:t>
            </a:r>
          </a:p>
        </p:txBody>
      </p:sp>
    </p:spTree>
    <p:extLst>
      <p:ext uri="{BB962C8B-B14F-4D97-AF65-F5344CB8AC3E}">
        <p14:creationId xmlns:p14="http://schemas.microsoft.com/office/powerpoint/2010/main" val="1565746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C125-B904-4ABA-B5A5-6E1405C9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thực nghiệm</a:t>
            </a:r>
            <a:r>
              <a:rPr lang="en-US" dirty="0"/>
              <a:t> (2/2)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532D4-FD71-4A62-AB3F-E39446178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b="1" dirty="0"/>
              <a:t>Tốc độ của giải thuật xử lý ảnh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</a:t>
            </a:r>
            <a:r>
              <a:rPr lang="vi-VN" dirty="0"/>
              <a:t>hi họa</a:t>
            </a:r>
            <a:r>
              <a:rPr lang="en-US" dirty="0"/>
              <a:t>t</a:t>
            </a:r>
            <a:r>
              <a:rPr lang="vi-VN" dirty="0"/>
              <a:t> động bình thường</a:t>
            </a:r>
            <a:r>
              <a:rPr lang="en-US" dirty="0"/>
              <a:t>:</a:t>
            </a:r>
            <a:r>
              <a:rPr lang="vi-VN" dirty="0"/>
              <a:t> </a:t>
            </a:r>
            <a:r>
              <a:rPr lang="vi-VN" b="1" dirty="0">
                <a:solidFill>
                  <a:srgbClr val="FF0000"/>
                </a:solidFill>
              </a:rPr>
              <a:t>0.17s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</a:t>
            </a:r>
            <a:r>
              <a:rPr lang="vi-VN" dirty="0"/>
              <a:t>hi cần phải điều chỉnh lại độ sáng</a:t>
            </a:r>
            <a:r>
              <a:rPr lang="en-US" dirty="0"/>
              <a:t>:</a:t>
            </a:r>
            <a:r>
              <a:rPr lang="vi-VN" dirty="0"/>
              <a:t> </a:t>
            </a:r>
            <a:r>
              <a:rPr lang="vi-VN" b="1" dirty="0">
                <a:solidFill>
                  <a:srgbClr val="FF0000"/>
                </a:solidFill>
              </a:rPr>
              <a:t>1s.</a:t>
            </a:r>
            <a:endParaRPr lang="en-US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Khi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: </a:t>
            </a:r>
            <a:r>
              <a:rPr lang="vi-VN" b="1" dirty="0">
                <a:solidFill>
                  <a:srgbClr val="FF0000"/>
                </a:solidFill>
              </a:rPr>
              <a:t>0.65s.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vi-VN" b="1" dirty="0"/>
              <a:t>Đánh giá quy trình làm việc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/>
              <a:t>Quy trình làm việc hợp lý và thông suốt.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/>
              <a:t>Các lỗi được giải quyết đúng và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1B0FD-AB55-43B8-B25D-CC613BF0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34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4524D-18BC-4B8D-9007-4A844AC6E2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26642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436D-8285-4E9B-90E1-6385DC6A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năng suất</a:t>
            </a:r>
            <a:r>
              <a:rPr lang="en-US" dirty="0"/>
              <a:t> –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siết</a:t>
            </a:r>
            <a:r>
              <a:rPr lang="en-US" dirty="0"/>
              <a:t> </a:t>
            </a:r>
            <a:r>
              <a:rPr lang="en-US" dirty="0" err="1"/>
              <a:t>ốc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36D6-94A6-44C5-A862-8963155A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08980"/>
            <a:ext cx="7886700" cy="5088597"/>
          </a:xfrm>
        </p:spPr>
        <p:txBody>
          <a:bodyPr/>
          <a:lstStyle/>
          <a:p>
            <a:r>
              <a:rPr lang="vi-VN" dirty="0"/>
              <a:t>Bảng tính thời gian siết ốc cho mỗi xe đạp.</a:t>
            </a: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9F2E4-30EA-4B07-B011-06E990FB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35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861DF-6ED0-4D59-ACD3-6649A8651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CCFF60-74EA-4979-AD19-98F304939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64685"/>
              </p:ext>
            </p:extLst>
          </p:nvPr>
        </p:nvGraphicFramePr>
        <p:xfrm>
          <a:off x="628650" y="1461474"/>
          <a:ext cx="7886700" cy="493522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6031457">
                  <a:extLst>
                    <a:ext uri="{9D8B030D-6E8A-4147-A177-3AD203B41FA5}">
                      <a16:colId xmlns:a16="http://schemas.microsoft.com/office/drawing/2014/main" val="3736674401"/>
                    </a:ext>
                  </a:extLst>
                </a:gridCol>
                <a:gridCol w="1855243">
                  <a:extLst>
                    <a:ext uri="{9D8B030D-6E8A-4147-A177-3AD203B41FA5}">
                      <a16:colId xmlns:a16="http://schemas.microsoft.com/office/drawing/2014/main" val="22360969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Thao tác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Thời gian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848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 b="0" dirty="0">
                          <a:effectLst/>
                        </a:rPr>
                        <a:t>Robot di chuyển đến vị trí chụp</a:t>
                      </a:r>
                      <a:endParaRPr lang="vi-VN" sz="20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0.5s.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0825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 b="0" dirty="0">
                          <a:effectLst/>
                        </a:rPr>
                        <a:t>Camera chụp, xử lý, chuyển tọa độ sang robot</a:t>
                      </a:r>
                      <a:endParaRPr lang="vi-VN" sz="20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0.5s.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58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 b="0" dirty="0">
                          <a:effectLst/>
                        </a:rPr>
                        <a:t>Robot đi đến vị trí chụp lần 2</a:t>
                      </a:r>
                      <a:endParaRPr lang="vi-VN" sz="20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0.5s.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4296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 b="0" dirty="0">
                          <a:effectLst/>
                        </a:rPr>
                        <a:t>Camera chụp, xử lý, chuyển tọa độ sang robot: </a:t>
                      </a:r>
                      <a:endParaRPr lang="vi-VN" sz="20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0.5s.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6304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 b="0" dirty="0">
                          <a:effectLst/>
                        </a:rPr>
                        <a:t>Robot đi đến vị trí siết ố</a:t>
                      </a:r>
                      <a:r>
                        <a:rPr lang="en-US" sz="2000" b="0" dirty="0">
                          <a:effectLst/>
                        </a:rPr>
                        <a:t>c</a:t>
                      </a:r>
                      <a:endParaRPr lang="vi-VN" sz="20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0.2s.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6863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 b="0" dirty="0">
                          <a:effectLst/>
                        </a:rPr>
                        <a:t>Robot cho xi lanh đẩy ra ngậm ốc, kéo về vị trí chuẩn bị siết</a:t>
                      </a:r>
                      <a:endParaRPr lang="vi-VN" sz="20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1s.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5106029"/>
                  </a:ext>
                </a:extLst>
              </a:tr>
              <a:tr h="11299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 b="0" dirty="0">
                          <a:effectLst/>
                        </a:rPr>
                        <a:t>Robot siết ốc và cho khẩu siết ốc rút ra</a:t>
                      </a:r>
                      <a:endParaRPr lang="vi-VN" sz="20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4s.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8529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 b="0" dirty="0">
                          <a:effectLst/>
                        </a:rPr>
                        <a:t>Robot đi về vị trí chuẩn bị</a:t>
                      </a:r>
                      <a:endParaRPr lang="vi-VN" sz="20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>
                          <a:effectLst/>
                        </a:rPr>
                        <a:t>1s.</a:t>
                      </a:r>
                      <a:endParaRPr lang="vi-VN" sz="20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719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2000" b="1" dirty="0" err="1">
                          <a:effectLst/>
                        </a:rPr>
                        <a:t>Thời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gian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tổng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cộng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cho</a:t>
                      </a:r>
                      <a:r>
                        <a:rPr lang="en-US" sz="2000" b="1" dirty="0">
                          <a:effectLst/>
                        </a:rPr>
                        <a:t> 1 </a:t>
                      </a:r>
                      <a:r>
                        <a:rPr lang="en-US" sz="2000" b="1" dirty="0" err="1">
                          <a:effectLst/>
                        </a:rPr>
                        <a:t>xe</a:t>
                      </a:r>
                      <a:r>
                        <a:rPr lang="en-US" sz="2000" b="1" dirty="0">
                          <a:effectLst/>
                        </a:rPr>
                        <a:t> (</a:t>
                      </a:r>
                      <a:r>
                        <a:rPr lang="en-US" sz="2000" b="1" dirty="0" err="1">
                          <a:effectLst/>
                        </a:rPr>
                        <a:t>có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thêm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yếu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tố</a:t>
                      </a:r>
                      <a:r>
                        <a:rPr lang="en-US" sz="2000" b="1" dirty="0">
                          <a:effectLst/>
                        </a:rPr>
                        <a:t> an </a:t>
                      </a:r>
                      <a:r>
                        <a:rPr lang="en-US" sz="2000" b="1" dirty="0" err="1">
                          <a:effectLst/>
                        </a:rPr>
                        <a:t>toàn</a:t>
                      </a:r>
                      <a:r>
                        <a:rPr lang="en-US" sz="2000" b="1" dirty="0">
                          <a:effectLst/>
                        </a:rPr>
                        <a:t>)</a:t>
                      </a:r>
                      <a:endParaRPr lang="vi-VN" sz="20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2000" b="1" dirty="0">
                          <a:solidFill>
                            <a:srgbClr val="FF0000"/>
                          </a:solidFill>
                          <a:effectLst/>
                        </a:rPr>
                        <a:t>10s.</a:t>
                      </a:r>
                      <a:endParaRPr lang="vi-VN" sz="20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11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401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B4A6-9BAC-493E-A05F-E433B34C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năng suất</a:t>
            </a:r>
            <a:r>
              <a:rPr lang="en-US" dirty="0"/>
              <a:t> –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80%</a:t>
            </a:r>
            <a:endParaRPr lang="vi-V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6EECDC9-9300-4BBB-972A-1AFAFB73BA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1021982"/>
              </p:ext>
            </p:extLst>
          </p:nvPr>
        </p:nvGraphicFramePr>
        <p:xfrm>
          <a:off x="628650" y="1356654"/>
          <a:ext cx="7886700" cy="4704531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6454538">
                  <a:extLst>
                    <a:ext uri="{9D8B030D-6E8A-4147-A177-3AD203B41FA5}">
                      <a16:colId xmlns:a16="http://schemas.microsoft.com/office/drawing/2014/main" val="1085103149"/>
                    </a:ext>
                  </a:extLst>
                </a:gridCol>
                <a:gridCol w="1432162">
                  <a:extLst>
                    <a:ext uri="{9D8B030D-6E8A-4147-A177-3AD203B41FA5}">
                      <a16:colId xmlns:a16="http://schemas.microsoft.com/office/drawing/2014/main" val="3323596038"/>
                    </a:ext>
                  </a:extLst>
                </a:gridCol>
              </a:tblGrid>
              <a:tr h="14528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Thao tác</a:t>
                      </a:r>
                      <a:endParaRPr lang="vi-VN" sz="18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dirty="0">
                          <a:effectLst/>
                        </a:rPr>
                        <a:t>Thời gian</a:t>
                      </a:r>
                      <a:endParaRPr lang="vi-VN" sz="18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406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1" dirty="0">
                          <a:effectLst/>
                        </a:rPr>
                        <a:t>Công đoạn lắp phôi</a:t>
                      </a:r>
                      <a:endParaRPr lang="vi-VN" sz="18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49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0" dirty="0">
                          <a:effectLst/>
                        </a:rPr>
                        <a:t>Lắp sườn xe 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3s.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8306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0" dirty="0">
                          <a:effectLst/>
                        </a:rPr>
                        <a:t>Lắp bánh xe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3s.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299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0" dirty="0">
                          <a:effectLst/>
                        </a:rPr>
                        <a:t>Đẩy xe đi (tốc độ 0.5m/s)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2/5= 0.4s.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9001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0" dirty="0">
                          <a:effectLst/>
                        </a:rPr>
                        <a:t>Di chuyển và gài chốt định vị 2 đầu (tốc độ di chuyển 1.5m/s)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dirty="0">
                          <a:effectLst/>
                        </a:rPr>
                        <a:t>6/5 = 1.2s.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783024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1" dirty="0">
                          <a:effectLst/>
                        </a:rPr>
                        <a:t>Công đoạn siết ốc</a:t>
                      </a:r>
                      <a:endParaRPr lang="vi-VN" sz="18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07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0" dirty="0">
                          <a:effectLst/>
                        </a:rPr>
                        <a:t>Robot siết ốc (như trên)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dirty="0">
                          <a:effectLst/>
                        </a:rPr>
                        <a:t>10s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217323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1" dirty="0">
                          <a:effectLst/>
                        </a:rPr>
                        <a:t>Công đoạn lắp cụm bánh trước</a:t>
                      </a:r>
                      <a:endParaRPr lang="vi-VN" sz="18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40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0" dirty="0">
                          <a:effectLst/>
                        </a:rPr>
                        <a:t>Đẩy xe đến vị trí mới 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dirty="0">
                          <a:effectLst/>
                        </a:rPr>
                        <a:t>10/5 = 2s.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5582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0" dirty="0">
                          <a:effectLst/>
                        </a:rPr>
                        <a:t>Lắp ráp bộ bánh trước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10s.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438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0" dirty="0">
                          <a:effectLst/>
                        </a:rPr>
                        <a:t>Lắp ráp pedal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>
                          <a:effectLst/>
                        </a:rPr>
                        <a:t>10s.</a:t>
                      </a:r>
                      <a:endParaRPr lang="vi-VN" sz="1800" b="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8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1" dirty="0">
                          <a:effectLst/>
                        </a:rPr>
                        <a:t>Cộng</a:t>
                      </a:r>
                      <a:endParaRPr lang="vi-VN" sz="18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800" b="1" dirty="0">
                          <a:solidFill>
                            <a:srgbClr val="FF0000"/>
                          </a:solidFill>
                          <a:effectLst/>
                        </a:rPr>
                        <a:t>39.6s</a:t>
                      </a:r>
                      <a:endParaRPr lang="vi-VN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142340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A5ECA-3161-4FCE-BFB6-A55D8C3C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36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63FF3-1E0D-4F01-B922-2705817D10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9E9DB-B24E-4750-BA4D-8B628A5C496A}"/>
              </a:ext>
            </a:extLst>
          </p:cNvPr>
          <p:cNvSpPr txBox="1"/>
          <p:nvPr/>
        </p:nvSpPr>
        <p:spPr>
          <a:xfrm>
            <a:off x="628650" y="948151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Bảng tính thời gian lắp ráp 2 cụm bánh cho mỗi xe đạp.</a:t>
            </a:r>
          </a:p>
        </p:txBody>
      </p:sp>
    </p:spTree>
    <p:extLst>
      <p:ext uri="{BB962C8B-B14F-4D97-AF65-F5344CB8AC3E}">
        <p14:creationId xmlns:p14="http://schemas.microsoft.com/office/powerpoint/2010/main" val="2191492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5FBBCD-F616-4C0E-A4B1-0BB51F2615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  <a:p>
            <a:pPr algn="ctr"/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khép</a:t>
            </a:r>
            <a:r>
              <a:rPr lang="en-US" dirty="0"/>
              <a:t> </a:t>
            </a:r>
            <a:r>
              <a:rPr lang="en-US" dirty="0" err="1"/>
              <a:t>lại</a:t>
            </a:r>
            <a:br>
              <a:rPr lang="en-US" dirty="0"/>
            </a:b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3AD48-3DA6-479C-91F8-368D86E6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37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ACD9DD-A244-4F30-ABA2-B8DD42463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01411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2DEB9-E60B-4842-9852-B1053E31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A7E6C-4CAD-4493-B009-D9A1B8D68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</a:t>
            </a:r>
            <a:r>
              <a:rPr lang="vi-VN" dirty="0"/>
              <a:t>hiệm vụ nghiên cứu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hoàn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thành</a:t>
            </a:r>
            <a:r>
              <a:rPr lang="vi-VN" dirty="0"/>
              <a:t>,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/>
              <a:t>Thiết kế được đề cao </a:t>
            </a:r>
            <a:r>
              <a:rPr lang="vi-VN" b="1" dirty="0">
                <a:solidFill>
                  <a:srgbClr val="FF0000"/>
                </a:solidFill>
              </a:rPr>
              <a:t>tính linh hoạt </a:t>
            </a:r>
            <a:r>
              <a:rPr lang="vi-VN" dirty="0"/>
              <a:t>của hệ thống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dirty="0"/>
              <a:t>Kết quả thực nghiệm cho thấy </a:t>
            </a:r>
            <a:r>
              <a:rPr lang="vi-VN" b="1" dirty="0">
                <a:solidFill>
                  <a:srgbClr val="FF0000"/>
                </a:solidFill>
              </a:rPr>
              <a:t>tính khả thi </a:t>
            </a:r>
            <a:r>
              <a:rPr lang="vi-VN" dirty="0"/>
              <a:t>của hệ thống thiết kế.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:</a:t>
            </a:r>
          </a:p>
          <a:p>
            <a:pPr marL="1143000" lvl="1"/>
            <a:r>
              <a:rPr lang="vi-VN" dirty="0"/>
              <a:t>Chưa giải quyết vấn đề cấp phôi và tháo phôi tự động.</a:t>
            </a:r>
          </a:p>
          <a:p>
            <a:pPr marL="1143000" lvl="1"/>
            <a:r>
              <a:rPr lang="vi-VN" dirty="0"/>
              <a:t>Chưa tổ chức thực nghiệm được theo đúng thiết kế.</a:t>
            </a:r>
          </a:p>
          <a:p>
            <a:pPr marL="1143000" lvl="1"/>
            <a:r>
              <a:rPr lang="vi-VN" dirty="0"/>
              <a:t>Chưa tối ưu hóa về mặt chi phí cho các sản phẩm.</a:t>
            </a:r>
          </a:p>
          <a:p>
            <a:pPr marL="1143000" lvl="1"/>
            <a:r>
              <a:rPr lang="vi-VN" dirty="0"/>
              <a:t>Tập đối tượng của hệ thống là nhỏ</a:t>
            </a:r>
            <a:endParaRPr lang="en-US" dirty="0"/>
          </a:p>
          <a:p>
            <a:pPr marL="1143000" lvl="1"/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1C82C-8118-4A42-9B23-AE61E24A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38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3948C-BC19-4079-8551-E6E0DF233F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98395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2C91-8598-46DA-8617-BBCC434D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3B62-9D02-4184-A454-35972375F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1400" dirty="0"/>
              <a:t>[1] 	Hadland Tony; Lessing Hans-Erhard, Bicycle Design_ An Illustrated History, London, England: The MIT Press, 2014. </a:t>
            </a:r>
          </a:p>
          <a:p>
            <a:r>
              <a:rPr lang="vi-VN" sz="1400" dirty="0"/>
              <a:t>[2] 	M. U.S.A, "Makita USA - Product Details -DFT124RZ," Makita U.S.A., Inc, [Online]. Available: https://www.makitaassemblytools.com/products/details/DFT124RZ. [Accessed 20 08 2020].</a:t>
            </a:r>
          </a:p>
          <a:p>
            <a:r>
              <a:rPr lang="vi-VN" sz="1400" dirty="0"/>
              <a:t>[3] 	Plarad, "Plarad - Electric nut runner," Maschinenfabrik Wagner GmbH &amp; Co. KG, [Online]. Available: http://www.plarad.com/produkte/elektrische-drehschrauber/de1.html?L=1. [Accessed 20 08 2020].</a:t>
            </a:r>
          </a:p>
          <a:p>
            <a:r>
              <a:rPr lang="vi-VN" sz="1400" dirty="0"/>
              <a:t>[4] 	A. C. USA, "Power Focus 6000 - Atlas Copco USA," Atlas Copco North America LLC, [Online]. Available: https://www.atlascopco.com/en-us/itba/products/assembly-solutions/electric-assembly-systems/powerfocus-6000. [Accessed 20 08 2020].</a:t>
            </a:r>
          </a:p>
          <a:p>
            <a:r>
              <a:rPr lang="vi-VN" sz="1400" dirty="0"/>
              <a:t>[5] 	A. C. U.S.A, "RTP Pneumatic Nutrunner - Atlas Copco USA," Atlas Copco North America LLC., [Online]. Available: https://www.atlascopco.com/en-uk/itba/products/assembly-solutions/pneumatic-assembly-tools/pneumatic-nutrunners/rtp/rtp. [Accessed 20 08 2020].</a:t>
            </a:r>
          </a:p>
          <a:p>
            <a:r>
              <a:rPr lang="vi-VN" sz="1400" dirty="0"/>
              <a:t>[6] 	Zhang and Z., "A Flexible New Technique for Camera Calibration.," IEEE Transactions on Pattern Analysis and Machine Intelligence., vol. 22, no. 11, pp. 1330-1334, 2000. </a:t>
            </a:r>
          </a:p>
          <a:p>
            <a:endParaRPr lang="vi-VN" sz="1400" dirty="0"/>
          </a:p>
          <a:p>
            <a:endParaRPr lang="vi-V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B6109-755E-4230-B872-A48B67CF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39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CBEC8-859B-4F77-81B1-E054012EC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8540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CC9C-6B7E-49A4-9012-79338961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C3B91-975E-40A2-B436-7BEE26071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i="1" dirty="0">
                <a:latin typeface="Sitka Subheading" panose="02000505000000020004" pitchFamily="2" charset="0"/>
              </a:rPr>
              <a:t>“</a:t>
            </a:r>
            <a:r>
              <a:rPr lang="vi-VN" sz="2800" i="1" dirty="0">
                <a:latin typeface="Sitka Subheading" panose="02000505000000020004" pitchFamily="2" charset="0"/>
              </a:rPr>
              <a:t>Thiết kế hệ thống siết ốc </a:t>
            </a:r>
            <a:r>
              <a:rPr lang="en-US" sz="2800" i="1" dirty="0" err="1">
                <a:latin typeface="Sitka Subheading" panose="02000505000000020004" pitchFamily="2" charset="0"/>
              </a:rPr>
              <a:t>tự</a:t>
            </a:r>
            <a:r>
              <a:rPr lang="en-US" sz="2800" i="1" dirty="0">
                <a:latin typeface="Sitka Subheading" panose="02000505000000020004" pitchFamily="2" charset="0"/>
              </a:rPr>
              <a:t> </a:t>
            </a:r>
            <a:r>
              <a:rPr lang="en-US" sz="2800" i="1" dirty="0" err="1">
                <a:latin typeface="Sitka Subheading" panose="02000505000000020004" pitchFamily="2" charset="0"/>
              </a:rPr>
              <a:t>động</a:t>
            </a:r>
            <a:br>
              <a:rPr lang="en-US" sz="2800" i="1" dirty="0">
                <a:latin typeface="Sitka Subheading" panose="02000505000000020004" pitchFamily="2" charset="0"/>
              </a:rPr>
            </a:br>
            <a:r>
              <a:rPr lang="en-US" sz="2800" i="1" dirty="0" err="1">
                <a:latin typeface="Sitka Subheading" panose="02000505000000020004" pitchFamily="2" charset="0"/>
              </a:rPr>
              <a:t>cho</a:t>
            </a:r>
            <a:r>
              <a:rPr lang="en-US" sz="2800" i="1" dirty="0">
                <a:latin typeface="Sitka Subheading" panose="02000505000000020004" pitchFamily="2" charset="0"/>
              </a:rPr>
              <a:t> </a:t>
            </a:r>
            <a:r>
              <a:rPr lang="en-US" sz="2800" i="1" dirty="0" err="1">
                <a:latin typeface="Sitka Subheading" panose="02000505000000020004" pitchFamily="2" charset="0"/>
              </a:rPr>
              <a:t>cụm</a:t>
            </a:r>
            <a:r>
              <a:rPr lang="en-US" sz="2800" i="1" dirty="0">
                <a:latin typeface="Sitka Subheading" panose="02000505000000020004" pitchFamily="2" charset="0"/>
              </a:rPr>
              <a:t> </a:t>
            </a:r>
            <a:r>
              <a:rPr lang="en-US" sz="2800" i="1" dirty="0" err="1">
                <a:latin typeface="Sitka Subheading" panose="02000505000000020004" pitchFamily="2" charset="0"/>
              </a:rPr>
              <a:t>bánh</a:t>
            </a:r>
            <a:r>
              <a:rPr lang="en-US" sz="2800" i="1" dirty="0">
                <a:latin typeface="Sitka Subheading" panose="02000505000000020004" pitchFamily="2" charset="0"/>
              </a:rPr>
              <a:t> </a:t>
            </a:r>
            <a:r>
              <a:rPr lang="en-US" sz="2800" i="1" dirty="0" err="1">
                <a:latin typeface="Sitka Subheading" panose="02000505000000020004" pitchFamily="2" charset="0"/>
              </a:rPr>
              <a:t>sau</a:t>
            </a:r>
            <a:r>
              <a:rPr lang="en-US" sz="2800" i="1" dirty="0">
                <a:latin typeface="Sitka Subheading" panose="02000505000000020004" pitchFamily="2" charset="0"/>
              </a:rPr>
              <a:t> </a:t>
            </a:r>
            <a:r>
              <a:rPr lang="en-US" sz="2800" i="1" dirty="0" err="1">
                <a:latin typeface="Sitka Subheading" panose="02000505000000020004" pitchFamily="2" charset="0"/>
              </a:rPr>
              <a:t>xe</a:t>
            </a:r>
            <a:r>
              <a:rPr lang="en-US" sz="2800" i="1" dirty="0">
                <a:latin typeface="Sitka Subheading" panose="02000505000000020004" pitchFamily="2" charset="0"/>
              </a:rPr>
              <a:t> </a:t>
            </a:r>
            <a:r>
              <a:rPr lang="en-US" sz="2800" i="1" dirty="0" err="1">
                <a:latin typeface="Sitka Subheading" panose="02000505000000020004" pitchFamily="2" charset="0"/>
              </a:rPr>
              <a:t>đạp</a:t>
            </a:r>
            <a:br>
              <a:rPr lang="en-US" sz="2800" i="1" dirty="0">
                <a:latin typeface="Sitka Subheading" panose="02000505000000020004" pitchFamily="2" charset="0"/>
              </a:rPr>
            </a:br>
            <a:r>
              <a:rPr lang="en-US" sz="2800" i="1" dirty="0" err="1">
                <a:latin typeface="Sitka Subheading" panose="02000505000000020004" pitchFamily="2" charset="0"/>
              </a:rPr>
              <a:t>sử</a:t>
            </a:r>
            <a:r>
              <a:rPr lang="en-US" sz="2800" i="1" dirty="0">
                <a:latin typeface="Sitka Subheading" panose="02000505000000020004" pitchFamily="2" charset="0"/>
              </a:rPr>
              <a:t> </a:t>
            </a:r>
            <a:r>
              <a:rPr lang="en-US" sz="2800" i="1" dirty="0" err="1">
                <a:latin typeface="Sitka Subheading" panose="02000505000000020004" pitchFamily="2" charset="0"/>
              </a:rPr>
              <a:t>dụng</a:t>
            </a:r>
            <a:r>
              <a:rPr lang="en-US" sz="2800" i="1" dirty="0">
                <a:latin typeface="Sitka Subheading" panose="02000505000000020004" pitchFamily="2" charset="0"/>
              </a:rPr>
              <a:t> </a:t>
            </a:r>
            <a:r>
              <a:rPr lang="en-US" sz="2800" i="1" dirty="0" err="1">
                <a:latin typeface="Sitka Subheading" panose="02000505000000020004" pitchFamily="2" charset="0"/>
              </a:rPr>
              <a:t>cánh</a:t>
            </a:r>
            <a:r>
              <a:rPr lang="en-US" sz="2800" i="1" dirty="0">
                <a:latin typeface="Sitka Subheading" panose="02000505000000020004" pitchFamily="2" charset="0"/>
              </a:rPr>
              <a:t> </a:t>
            </a:r>
            <a:r>
              <a:rPr lang="en-US" sz="2800" i="1" dirty="0" err="1">
                <a:latin typeface="Sitka Subheading" panose="02000505000000020004" pitchFamily="2" charset="0"/>
              </a:rPr>
              <a:t>tay</a:t>
            </a:r>
            <a:r>
              <a:rPr lang="en-US" sz="2800" i="1" dirty="0">
                <a:latin typeface="Sitka Subheading" panose="02000505000000020004" pitchFamily="2" charset="0"/>
              </a:rPr>
              <a:t> robot</a:t>
            </a:r>
            <a:r>
              <a:rPr lang="vi-VN" sz="2800" i="1" dirty="0">
                <a:latin typeface="Sitka Subheading" panose="02000505000000020004" pitchFamily="2" charset="0"/>
              </a:rPr>
              <a:t>,</a:t>
            </a:r>
            <a:br>
              <a:rPr lang="en-US" sz="2800" i="1" dirty="0">
                <a:latin typeface="Sitka Subheading" panose="02000505000000020004" pitchFamily="2" charset="0"/>
              </a:rPr>
            </a:br>
            <a:r>
              <a:rPr lang="vi-VN" sz="2800" i="1" dirty="0">
                <a:latin typeface="Sitka Subheading" panose="02000505000000020004" pitchFamily="2" charset="0"/>
              </a:rPr>
              <a:t>hướng đến khả năng tự động hóa toàn toàn</a:t>
            </a:r>
            <a:br>
              <a:rPr lang="en-US" sz="2800" i="1" dirty="0">
                <a:latin typeface="Sitka Subheading" panose="02000505000000020004" pitchFamily="2" charset="0"/>
              </a:rPr>
            </a:br>
            <a:r>
              <a:rPr lang="vi-VN" sz="2800" i="1" dirty="0">
                <a:latin typeface="Sitka Subheading" panose="02000505000000020004" pitchFamily="2" charset="0"/>
              </a:rPr>
              <a:t>quy trình lắp ráp xe đạp.</a:t>
            </a:r>
            <a:r>
              <a:rPr lang="en-US" sz="2800" i="1" dirty="0">
                <a:latin typeface="Sitka Subheading" panose="02000505000000020004" pitchFamily="2" charset="0"/>
              </a:rPr>
              <a:t>”</a:t>
            </a:r>
            <a:endParaRPr lang="vi-VN" sz="2800" i="1" dirty="0">
              <a:latin typeface="Sitka Subheading" panose="02000505000000020004" pitchFamily="2" charset="0"/>
            </a:endParaRPr>
          </a:p>
          <a:p>
            <a:pPr>
              <a:lnSpc>
                <a:spcPct val="150000"/>
              </a:lnSpc>
            </a:pPr>
            <a:endParaRPr lang="vi-VN" sz="2800" i="1" dirty="0">
              <a:latin typeface="Sitka Subheading" panose="02000505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B6F42-D044-45D0-9D5F-BCA737E6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0DD846-7D23-472A-A072-891EF0E46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42343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2C91-8598-46DA-8617-BBCC434D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3B62-9D02-4184-A454-35972375F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vi-VN" sz="1400" dirty="0"/>
              <a:t>[7] 	Mark Nixon; Alberto Aguado, Feature Extraction and Image Processing for Computer Vision, London: Academic Press, 2019. 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[8] 	S. Satoshi and A. Keiichi, "Topological structural analysis of digitized binary images by border following," Computer Vision, Graphics, and Image Processing, vol. 30, no. 1, p. 32–46, 1985. 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[9] 	D. Doug, "Advanced Illumination RL1424-660NI Axial LED Ring Light w/ Mounting Bracket," Doug Deals, [Online]. Available: https://www.dougdeals.com/advanced-illumination-rl1424-660ni-axial-led-ring-light-w-mounting-bracket/. [Accessed 19 08 2020].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[10] 	Das Biman; Wang Yanqing, "Isometric Pull-Push Strengths in Workspace: 1. Strength Profiles," International Journal of Occupational Safety and Ergonomics (JOSE), pp. Vol. 10, No. 1, 43–58, 2004. 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[11] 	Yoycart, "The IPC-510 AIMB-501G2 on-board machine 2PCI with i3-2120 i3-3220.," Yoycart.com, [Online]. Available: https://www.yoycart.com/Product/551566748315/. [Accessed 01 09 2020].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[12] 	“CPU 1211C, DC/DC/DC, 6DI/4DO/2AI , 6ES7211-1AE31-0XB0,” EMIN, [Trực tuyến]. Available: https://emin.vn/siemens6di-4do-2ai-6es7211-1ae31-0xb0-cpu-1211c-dc-dc-dc-6di-4do-2ai-6es7211-1ae31-0xb0-3438/pr.html. [Đã truy cập 01 09 2020].</a:t>
            </a:r>
          </a:p>
          <a:p>
            <a:pPr>
              <a:lnSpc>
                <a:spcPct val="100000"/>
              </a:lnSpc>
            </a:pPr>
            <a:r>
              <a:rPr lang="vi-VN" sz="1400" dirty="0"/>
              <a:t>[13] 	I. F. o. Robotics, "Executive Summary World Robotics 2019 Industrial Robots," [Online]. Available: https://ifr.org/downloads/press2018/Executive%20Summary%20WR%202019%20Industrial%20Robots.pdf. [Accessed 27 08 2020].</a:t>
            </a:r>
          </a:p>
          <a:p>
            <a:pPr>
              <a:lnSpc>
                <a:spcPct val="100000"/>
              </a:lnSpc>
            </a:pPr>
            <a:endParaRPr lang="vi-VN" sz="1400" dirty="0"/>
          </a:p>
          <a:p>
            <a:pPr>
              <a:lnSpc>
                <a:spcPct val="100000"/>
              </a:lnSpc>
            </a:pPr>
            <a:endParaRPr lang="vi-V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B6109-755E-4230-B872-A48B67CF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40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CBEC8-859B-4F77-81B1-E054012EC5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2446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9F37E1-FF9E-4CC9-A3F4-2CE3BB5E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41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BF9A77-C99E-4D7E-90DC-599A62C0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robot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D7E1D-E464-4864-ACC1-B5C58B78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khí</a:t>
            </a: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6F289-FBE3-4768-8342-014EFEF0ECF4}"/>
              </a:ext>
            </a:extLst>
          </p:cNvPr>
          <p:cNvSpPr txBox="1"/>
          <p:nvPr/>
        </p:nvSpPr>
        <p:spPr>
          <a:xfrm>
            <a:off x="628650" y="908980"/>
            <a:ext cx="62121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5.1.3	</a:t>
            </a:r>
            <a:r>
              <a:rPr lang="en-US" sz="2200" b="1" dirty="0" err="1"/>
              <a:t>Đảm</a:t>
            </a:r>
            <a:r>
              <a:rPr lang="en-US" sz="2200" b="1" dirty="0"/>
              <a:t> </a:t>
            </a:r>
            <a:r>
              <a:rPr lang="en-US" sz="2200" b="1" dirty="0" err="1"/>
              <a:t>bảo</a:t>
            </a:r>
            <a:r>
              <a:rPr lang="en-US" sz="2200" b="1" dirty="0"/>
              <a:t> dung </a:t>
            </a:r>
            <a:r>
              <a:rPr lang="en-US" sz="2200" b="1" dirty="0" err="1"/>
              <a:t>sai</a:t>
            </a:r>
            <a:r>
              <a:rPr lang="en-US" sz="2200" b="1" dirty="0"/>
              <a:t> </a:t>
            </a:r>
            <a:r>
              <a:rPr lang="en-US" sz="2200" b="1" dirty="0" err="1"/>
              <a:t>lắp</a:t>
            </a:r>
            <a:r>
              <a:rPr lang="en-US" sz="2200" b="1" dirty="0"/>
              <a:t> </a:t>
            </a:r>
            <a:r>
              <a:rPr lang="en-US" sz="2200" b="1" dirty="0" err="1"/>
              <a:t>ghép</a:t>
            </a:r>
            <a:endParaRPr lang="en-US" sz="2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D9A0CD-5DD0-4804-8A00-BD7CFDA5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2" y="2048518"/>
            <a:ext cx="8907116" cy="34907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F03ED6-B173-4692-A066-38750F592C6E}"/>
              </a:ext>
            </a:extLst>
          </p:cNvPr>
          <p:cNvSpPr txBox="1"/>
          <p:nvPr/>
        </p:nvSpPr>
        <p:spPr>
          <a:xfrm>
            <a:off x="0" y="502476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Hình</a:t>
            </a:r>
            <a:r>
              <a:rPr lang="en-US" dirty="0"/>
              <a:t> 5.3 </a:t>
            </a:r>
            <a:r>
              <a:rPr lang="vi-VN" dirty="0"/>
              <a:t>Quá trình lắp ghép đầu công tác.</a:t>
            </a:r>
          </a:p>
        </p:txBody>
      </p:sp>
    </p:spTree>
    <p:extLst>
      <p:ext uri="{BB962C8B-B14F-4D97-AF65-F5344CB8AC3E}">
        <p14:creationId xmlns:p14="http://schemas.microsoft.com/office/powerpoint/2010/main" val="511027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817D71-04CB-4E9D-87CC-119B8428DC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4.3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endParaRPr lang="vi-V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817D71-04CB-4E9D-87CC-119B8428D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46" t="-27397" b="-4109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935040-574E-4D55-8C51-305CCB8BC6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vector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hiện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giữa</a:t>
                </a:r>
                <a:r>
                  <a:rPr lang="en-US" dirty="0"/>
                  <a:t> camera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đầu</a:t>
                </a:r>
                <a:r>
                  <a:rPr lang="en-US" dirty="0"/>
                  <a:t> </a:t>
                </a:r>
                <a:r>
                  <a:rPr lang="en-US" dirty="0" err="1"/>
                  <a:t>khẩu</a:t>
                </a:r>
                <a:r>
                  <a:rPr lang="en-US" dirty="0"/>
                  <a:t> </a:t>
                </a:r>
                <a:r>
                  <a:rPr lang="en-US" dirty="0" err="1"/>
                  <a:t>siết</a:t>
                </a:r>
                <a:r>
                  <a:rPr lang="en-US" dirty="0"/>
                  <a:t> </a:t>
                </a:r>
                <a:r>
                  <a:rPr lang="en-US" dirty="0" err="1"/>
                  <a:t>ốc</a:t>
                </a:r>
                <a:r>
                  <a:rPr lang="en-US" dirty="0"/>
                  <a:t>. </a:t>
                </a:r>
                <a:r>
                  <a:rPr lang="en-US" dirty="0" err="1"/>
                  <a:t>Thành</a:t>
                </a:r>
                <a:r>
                  <a:rPr lang="en-US" dirty="0"/>
                  <a:t> </a:t>
                </a:r>
                <a:r>
                  <a:rPr lang="en-US" dirty="0" err="1"/>
                  <a:t>phần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 0.</a:t>
                </a:r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935040-574E-4D55-8C51-305CCB8BC6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20" r="-100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B1F9F-5BD3-4478-AB76-6855CA6A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42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A70D1-9149-47AA-8F3D-AD64ED849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endParaRPr lang="vi-VN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1FE7B68-732E-4036-B20D-FA4052DDF4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072007"/>
              </p:ext>
            </p:extLst>
          </p:nvPr>
        </p:nvGraphicFramePr>
        <p:xfrm>
          <a:off x="1274763" y="2124075"/>
          <a:ext cx="6596062" cy="297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" name="AutoCAD Drawing" r:id="rId5" imgW="11839680" imgH="5315040" progId="AutoCAD.Drawing.17">
                  <p:embed/>
                </p:oleObj>
              </mc:Choice>
              <mc:Fallback>
                <p:oleObj name="AutoCAD Drawing" r:id="rId5" imgW="11839680" imgH="5315040" progId="AutoCAD.Drawing.17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763" y="2124075"/>
                        <a:ext cx="6596062" cy="2979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8C694B-52F7-4B5B-905B-B3D1642DE684}"/>
              </a:ext>
            </a:extLst>
          </p:cNvPr>
          <p:cNvSpPr txBox="1"/>
          <p:nvPr/>
        </p:nvSpPr>
        <p:spPr>
          <a:xfrm>
            <a:off x="1288248" y="5123302"/>
            <a:ext cx="6567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4.3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súng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siết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ốc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118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C78CC46-CD15-4EED-8D00-944C6AFA980E}"/>
              </a:ext>
            </a:extLst>
          </p:cNvPr>
          <p:cNvPicPr/>
          <p:nvPr/>
        </p:nvPicPr>
        <p:blipFill rotWithShape="1">
          <a:blip r:embed="rId2"/>
          <a:srcRect l="8474" r="3994"/>
          <a:stretch/>
        </p:blipFill>
        <p:spPr>
          <a:xfrm>
            <a:off x="2579317" y="2962752"/>
            <a:ext cx="4474626" cy="30048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661D93-4C38-422D-9D70-BA899883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43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02CD5C-0E8F-49FF-9856-D53DEDB3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camera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–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PnP</a:t>
            </a:r>
            <a:endParaRPr lang="vi-VN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3D627E7-3822-4D63-A998-A9DED1492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  <a:p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1E752-DA64-4A7A-84B0-5FC57D7FA4C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 r="35027" b="16996"/>
          <a:stretch/>
        </p:blipFill>
        <p:spPr bwMode="auto">
          <a:xfrm rot="10800000">
            <a:off x="900364" y="1405739"/>
            <a:ext cx="1546313" cy="154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3F4183-F92B-4600-B784-382D8847F6D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9" t="-1889" r="69053" b="18884"/>
          <a:stretch/>
        </p:blipFill>
        <p:spPr bwMode="auto">
          <a:xfrm rot="10800000">
            <a:off x="3342676" y="1393647"/>
            <a:ext cx="1546314" cy="1540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DC591B-016A-4B56-86EC-F7697E8DE544}"/>
              </a:ext>
            </a:extLst>
          </p:cNvPr>
          <p:cNvCxnSpPr>
            <a:cxnSpLocks/>
            <a:stCxn id="7" idx="1"/>
            <a:endCxn id="13" idx="3"/>
          </p:cNvCxnSpPr>
          <p:nvPr/>
        </p:nvCxnSpPr>
        <p:spPr>
          <a:xfrm flipV="1">
            <a:off x="2446677" y="2163963"/>
            <a:ext cx="895999" cy="120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43A4F4-5B07-44DE-BDD3-93F8AA9B985F}"/>
              </a:ext>
            </a:extLst>
          </p:cNvPr>
          <p:cNvSpPr txBox="1"/>
          <p:nvPr/>
        </p:nvSpPr>
        <p:spPr>
          <a:xfrm>
            <a:off x="2447639" y="1244759"/>
            <a:ext cx="77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méo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4F51E2-E9CF-42B0-B0C8-EE8AEC9A0DA2}"/>
              </a:ext>
            </a:extLst>
          </p:cNvPr>
          <p:cNvCxnSpPr>
            <a:cxnSpLocks/>
            <a:stCxn id="13" idx="1"/>
            <a:endCxn id="24" idx="1"/>
          </p:cNvCxnSpPr>
          <p:nvPr/>
        </p:nvCxnSpPr>
        <p:spPr>
          <a:xfrm>
            <a:off x="4888990" y="2163963"/>
            <a:ext cx="8959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4B7033-A71D-4C34-9F6A-BBF87549BC91}"/>
              </a:ext>
            </a:extLst>
          </p:cNvPr>
          <p:cNvSpPr txBox="1"/>
          <p:nvPr/>
        </p:nvSpPr>
        <p:spPr>
          <a:xfrm>
            <a:off x="4807225" y="1254134"/>
            <a:ext cx="931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Pin hole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D24B69-27BA-41BD-8542-71E8A9E3E554}"/>
                  </a:ext>
                </a:extLst>
              </p:cNvPr>
              <p:cNvSpPr txBox="1"/>
              <p:nvPr/>
            </p:nvSpPr>
            <p:spPr>
              <a:xfrm>
                <a:off x="5784989" y="1628688"/>
                <a:ext cx="2996744" cy="1070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e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&amp;1</m:t>
                              </m:r>
                            </m:e>
                          </m:eqArr>
                        </m:e>
                      </m:d>
                      <m:r>
                        <a:rPr lang="vi-VN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vi-VN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vi-VN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vi-VN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vi-V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e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  <m:e>
                              <m:r>
                                <a:rPr lang="vi-VN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vi-VN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D24B69-27BA-41BD-8542-71E8A9E3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989" y="1628688"/>
                <a:ext cx="2996744" cy="10705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C9A0AF-6311-4B13-B119-D9AE7AD265A2}"/>
                  </a:ext>
                </a:extLst>
              </p:cNvPr>
              <p:cNvSpPr txBox="1"/>
              <p:nvPr/>
            </p:nvSpPr>
            <p:spPr>
              <a:xfrm>
                <a:off x="5888714" y="3179261"/>
                <a:ext cx="2940961" cy="1464231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/>
                  <a:t>Nếu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ằ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ng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ố,</m:t>
                    </m:r>
                  </m:oMath>
                </a14:m>
                <a:br>
                  <a:rPr lang="en-US" sz="2000" b="0" dirty="0"/>
                </a:br>
                <a:r>
                  <a:rPr lang="en-US" sz="2000" dirty="0" err="1"/>
                  <a:t>có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thể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viết</a:t>
                </a:r>
                <a:r>
                  <a:rPr lang="en-US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C9A0AF-6311-4B13-B119-D9AE7AD26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714" y="3179261"/>
                <a:ext cx="2940961" cy="1464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72DF8F-F30B-4013-B3B5-556A8CF73DD8}"/>
                  </a:ext>
                </a:extLst>
              </p:cNvPr>
              <p:cNvSpPr txBox="1"/>
              <p:nvPr/>
            </p:nvSpPr>
            <p:spPr>
              <a:xfrm>
                <a:off x="274653" y="4859612"/>
                <a:ext cx="2701893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14:m>
                  <m:oMath xmlns:m="http://schemas.openxmlformats.org/officeDocument/2006/math"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200" b="1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 err="1"/>
                  <a:t>các</a:t>
                </a:r>
                <a:r>
                  <a:rPr lang="en-US" sz="2200" dirty="0"/>
                  <a:t> </a:t>
                </a:r>
                <a:r>
                  <a:rPr lang="en-US" sz="2200" dirty="0" err="1"/>
                  <a:t>hệ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số</a:t>
                </a:r>
                <a:r>
                  <a:rPr lang="en-US" sz="2200" dirty="0"/>
                  <a:t> </a:t>
                </a:r>
                <a:r>
                  <a:rPr lang="en-US" sz="2200" dirty="0" err="1"/>
                  <a:t>méo</a:t>
                </a:r>
                <a:r>
                  <a:rPr lang="en-US" sz="2200" dirty="0"/>
                  <a:t>.</a:t>
                </a:r>
                <a:endParaRPr lang="vi-VN" sz="22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72DF8F-F30B-4013-B3B5-556A8CF73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53" y="4859612"/>
                <a:ext cx="2701893" cy="1107996"/>
              </a:xfrm>
              <a:prstGeom prst="rect">
                <a:avLst/>
              </a:prstGeom>
              <a:blipFill>
                <a:blip r:embed="rId6"/>
                <a:stretch>
                  <a:fillRect l="-451" r="-2257" b="-1098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C26D42-294A-4B41-B206-F7DBC7309092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1625600" y="2267500"/>
            <a:ext cx="1209493" cy="25921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A148D23-06F7-4C6A-9F78-C6814417B7EC}"/>
              </a:ext>
            </a:extLst>
          </p:cNvPr>
          <p:cNvSpPr txBox="1"/>
          <p:nvPr/>
        </p:nvSpPr>
        <p:spPr>
          <a:xfrm>
            <a:off x="0" y="610380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Hình</a:t>
            </a:r>
            <a:r>
              <a:rPr lang="en-US" dirty="0"/>
              <a:t> 3.6.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camera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(Pin-hole model)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57955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8E59-ECF3-48F1-80DE-A4DF5E5D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err="1"/>
              <a:t>Tự</a:t>
            </a:r>
            <a:r>
              <a:rPr lang="en-US" sz="2800" b="1" dirty="0"/>
              <a:t> </a:t>
            </a:r>
            <a:r>
              <a:rPr lang="en-US" sz="2800" b="1" dirty="0" err="1"/>
              <a:t>động</a:t>
            </a:r>
            <a:r>
              <a:rPr lang="en-US" sz="2800" b="1" dirty="0"/>
              <a:t> </a:t>
            </a:r>
            <a:r>
              <a:rPr lang="en-US" sz="2800" b="1" dirty="0" err="1"/>
              <a:t>xác</a:t>
            </a:r>
            <a:r>
              <a:rPr lang="en-US" sz="2800" b="1" dirty="0"/>
              <a:t> </a:t>
            </a:r>
            <a:r>
              <a:rPr lang="en-US" sz="2800" b="1" dirty="0" err="1"/>
              <a:t>định</a:t>
            </a:r>
            <a:r>
              <a:rPr lang="en-US" sz="2800" b="1" dirty="0"/>
              <a:t>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hệ</a:t>
            </a:r>
            <a:r>
              <a:rPr lang="en-US" sz="2800" b="1" dirty="0"/>
              <a:t> </a:t>
            </a:r>
            <a:r>
              <a:rPr lang="en-US" sz="2800" b="1" dirty="0" err="1"/>
              <a:t>số</a:t>
            </a:r>
            <a:r>
              <a:rPr lang="en-US" sz="2800" b="1" dirty="0"/>
              <a:t> </a:t>
            </a:r>
            <a:r>
              <a:rPr lang="en-US" sz="2800" b="1" dirty="0" err="1"/>
              <a:t>chuyển</a:t>
            </a:r>
            <a:r>
              <a:rPr lang="en-US" sz="2800" b="1" dirty="0"/>
              <a:t> </a:t>
            </a:r>
            <a:r>
              <a:rPr lang="en-US" sz="2800" b="1" dirty="0" err="1"/>
              <a:t>tọa</a:t>
            </a:r>
            <a:r>
              <a:rPr lang="en-US" sz="2800" b="1" dirty="0"/>
              <a:t> </a:t>
            </a:r>
            <a:r>
              <a:rPr lang="en-US" sz="2800" b="1" dirty="0" err="1"/>
              <a:t>độ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A7B46-EF2A-49FF-9AA7-9A47A831DD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88367"/>
                <a:ext cx="5276674" cy="508859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/>
                  <a:t>Trong </a:t>
                </a:r>
                <a:r>
                  <a:rPr lang="en-US" sz="2000" dirty="0" err="1"/>
                  <a:t>trường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hợp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thực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tế</a:t>
                </a:r>
                <a:r>
                  <a:rPr lang="en-US" sz="2000" dirty="0"/>
                  <a:t> do </a:t>
                </a:r>
                <a:r>
                  <a:rPr lang="en-US" sz="2000" dirty="0" err="1"/>
                  <a:t>gá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đặt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có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thể</a:t>
                </a:r>
                <a:r>
                  <a:rPr lang="en-US" sz="2000" dirty="0"/>
                  <a:t> </a:t>
                </a:r>
                <a:r>
                  <a:rPr lang="en-US" sz="2000" dirty="0" err="1"/>
                  <a:t>xuất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hiện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góc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xoay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quanh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trục</a:t>
                </a:r>
                <a:r>
                  <a:rPr lang="en-US" sz="2000" dirty="0"/>
                  <a:t> Y. Do </a:t>
                </a:r>
                <a:r>
                  <a:rPr lang="en-US" sz="2000" dirty="0" err="1"/>
                  <a:t>đó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cần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xác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định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các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thông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số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vi-VN" sz="20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𝐜𝐢</m:t>
                                  </m:r>
                                </m:sub>
                              </m:sSub>
                              <m:r>
                                <a:rPr lang="vi-VN" sz="20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𝐏</m:t>
                                  </m:r>
                                </m:e>
                                <m:sub>
                                  <m: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𝐜𝟒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vi-VN" sz="20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vi-VN" sz="2000" b="1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vi-VN" sz="2000" b="1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b="1" i="1" dirty="0">
                  <a:effectLst/>
                  <a:latin typeface="Cambria Math" panose="020405030504060302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atan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2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𝑐𝑖</m:t>
                              </m:r>
                            </m:sub>
                          </m:s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vi-VN" sz="2000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vi-VN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vi-VN" sz="2000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3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vi-VN" sz="200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abs</m:t>
                          </m:r>
                          <m:d>
                            <m:dPr>
                              <m:ctrlPr>
                                <a:rPr lang="vi-VN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vi-VN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𝐜𝐣</m:t>
                                      </m:r>
                                    </m:sub>
                                    <m:sup>
                                      <m:r>
                                        <a:rPr lang="en-US" sz="2000" b="1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000" b="1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sz="2000" b="1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𝐜𝐣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b="1" i="1" dirty="0">
                  <a:effectLst/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𝐜𝐣</m:t>
                          </m:r>
                        </m:sub>
                        <m: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A7B46-EF2A-49FF-9AA7-9A47A831D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88367"/>
                <a:ext cx="5276674" cy="5088597"/>
              </a:xfrm>
              <a:blipFill>
                <a:blip r:embed="rId2"/>
                <a:stretch>
                  <a:fillRect l="-1155" r="-1155" b="-1439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990D-48DF-427B-8902-AAB62411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44</a:t>
            </a:fld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4529C-7D96-4E78-BBFB-B95FBC3F01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BD9765-F754-455A-9E4D-E739E08669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57" y="877195"/>
            <a:ext cx="2743200" cy="219456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6044215-C08A-409C-9410-E1115E08502F}"/>
              </a:ext>
            </a:extLst>
          </p:cNvPr>
          <p:cNvSpPr/>
          <p:nvPr/>
        </p:nvSpPr>
        <p:spPr>
          <a:xfrm>
            <a:off x="7685315" y="1155438"/>
            <a:ext cx="522514" cy="5225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vi-V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3681C-600C-4EF9-B6FA-76E8BA8F5B34}"/>
              </a:ext>
            </a:extLst>
          </p:cNvPr>
          <p:cNvSpPr/>
          <p:nvPr/>
        </p:nvSpPr>
        <p:spPr>
          <a:xfrm>
            <a:off x="6268811" y="1155438"/>
            <a:ext cx="522514" cy="5225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vi-V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0B6D052-9BDB-4570-8612-94C74FE79425}"/>
              </a:ext>
            </a:extLst>
          </p:cNvPr>
          <p:cNvSpPr/>
          <p:nvPr/>
        </p:nvSpPr>
        <p:spPr>
          <a:xfrm>
            <a:off x="7685315" y="2314321"/>
            <a:ext cx="522514" cy="5225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vi-V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494BA5-B0C4-4614-A268-422A67A2E43C}"/>
              </a:ext>
            </a:extLst>
          </p:cNvPr>
          <p:cNvSpPr/>
          <p:nvPr/>
        </p:nvSpPr>
        <p:spPr>
          <a:xfrm>
            <a:off x="6268811" y="2314321"/>
            <a:ext cx="522514" cy="5225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vi-V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02D070-4572-44C3-8819-A4420E36EFA6}"/>
              </a:ext>
            </a:extLst>
          </p:cNvPr>
          <p:cNvCxnSpPr>
            <a:cxnSpLocks/>
          </p:cNvCxnSpPr>
          <p:nvPr/>
        </p:nvCxnSpPr>
        <p:spPr>
          <a:xfrm>
            <a:off x="6784068" y="5334266"/>
            <a:ext cx="18877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3EE029-6EDA-418C-AEDA-8E836788890F}"/>
              </a:ext>
            </a:extLst>
          </p:cNvPr>
          <p:cNvCxnSpPr>
            <a:cxnSpLocks/>
          </p:cNvCxnSpPr>
          <p:nvPr/>
        </p:nvCxnSpPr>
        <p:spPr>
          <a:xfrm flipH="1" flipV="1">
            <a:off x="6784068" y="3708124"/>
            <a:ext cx="7257" cy="1626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21AA83-0ABE-4439-9110-11D0815D6FA2}"/>
              </a:ext>
            </a:extLst>
          </p:cNvPr>
          <p:cNvCxnSpPr>
            <a:cxnSpLocks/>
          </p:cNvCxnSpPr>
          <p:nvPr/>
        </p:nvCxnSpPr>
        <p:spPr>
          <a:xfrm flipV="1">
            <a:off x="6791325" y="4851124"/>
            <a:ext cx="1572986" cy="483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29BB97-2C10-45C8-BAA3-79C9E6659152}"/>
              </a:ext>
            </a:extLst>
          </p:cNvPr>
          <p:cNvCxnSpPr>
            <a:cxnSpLocks/>
          </p:cNvCxnSpPr>
          <p:nvPr/>
        </p:nvCxnSpPr>
        <p:spPr>
          <a:xfrm flipH="1" flipV="1">
            <a:off x="6224361" y="3987248"/>
            <a:ext cx="555172" cy="1347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7E44C8F5-3C5A-4358-B854-49AAECCECBD8}"/>
              </a:ext>
            </a:extLst>
          </p:cNvPr>
          <p:cNvSpPr/>
          <p:nvPr/>
        </p:nvSpPr>
        <p:spPr>
          <a:xfrm>
            <a:off x="7364186" y="5174974"/>
            <a:ext cx="76200" cy="159291"/>
          </a:xfrm>
          <a:prstGeom prst="arc">
            <a:avLst>
              <a:gd name="adj1" fmla="val 16200000"/>
              <a:gd name="adj2" fmla="val 41595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F24F32-B147-4AD8-9F46-3C6942A5B5B9}"/>
              </a:ext>
            </a:extLst>
          </p:cNvPr>
          <p:cNvSpPr txBox="1"/>
          <p:nvPr/>
        </p:nvSpPr>
        <p:spPr>
          <a:xfrm>
            <a:off x="7440386" y="4990308"/>
            <a:ext cx="36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8259A5-7D06-4451-AA86-EB031967C20A}"/>
              </a:ext>
            </a:extLst>
          </p:cNvPr>
          <p:cNvSpPr txBox="1"/>
          <p:nvPr/>
        </p:nvSpPr>
        <p:spPr>
          <a:xfrm>
            <a:off x="8406820" y="5325598"/>
            <a:ext cx="36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</a:t>
            </a:r>
            <a:endParaRPr lang="vi-VN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51D2B5-A767-4AA6-A6B2-A2F3859F0CE5}"/>
              </a:ext>
            </a:extLst>
          </p:cNvPr>
          <p:cNvSpPr txBox="1"/>
          <p:nvPr/>
        </p:nvSpPr>
        <p:spPr>
          <a:xfrm>
            <a:off x="6846781" y="3674765"/>
            <a:ext cx="363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Z</a:t>
            </a:r>
            <a:endParaRPr lang="vi-VN" dirty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CC165B-8E75-485C-95E8-E7908C179694}"/>
              </a:ext>
            </a:extLst>
          </p:cNvPr>
          <p:cNvSpPr txBox="1"/>
          <p:nvPr/>
        </p:nvSpPr>
        <p:spPr>
          <a:xfrm>
            <a:off x="6014890" y="3632040"/>
            <a:ext cx="69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Z’</a:t>
            </a:r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3F443F-3AD1-4D21-883F-5586F4BC41A9}"/>
              </a:ext>
            </a:extLst>
          </p:cNvPr>
          <p:cNvSpPr txBox="1"/>
          <p:nvPr/>
        </p:nvSpPr>
        <p:spPr>
          <a:xfrm>
            <a:off x="8000824" y="4372769"/>
            <a:ext cx="663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X’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3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C6F68-EBDC-41E8-9E36-3EB7FB67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45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15354-51E0-47B1-9F60-B0F2B74C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(2/2)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04185-998B-437A-B3C8-82AC4F019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vi-VN" dirty="0"/>
          </a:p>
          <a:p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33D46AB-5478-488A-AA6E-412D630884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858214"/>
                  </p:ext>
                </p:extLst>
              </p:nvPr>
            </p:nvGraphicFramePr>
            <p:xfrm>
              <a:off x="628650" y="1540022"/>
              <a:ext cx="7886700" cy="2916873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9149376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78979866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15762749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Đồ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gá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chuẩn</a:t>
                          </a:r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C</a:t>
                          </a:r>
                          <a:r>
                            <a:rPr lang="vi-V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ốt đùm che hoàn toàn đai ốc</a:t>
                          </a:r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4711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170 </m:t>
                                </m:r>
                                <m:r>
                                  <a:rPr lang="en-US" sz="2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vi-VN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108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3.5</m:t>
                                    </m:r>
                                  </m:e>
                                  <m:sup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e>
                                  <m:sup>
                                    <m:r>
                                      <a:rPr lang="en-US" sz="2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b="1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0736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vi-VN" sz="2200" i="1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−0.67 </m:t>
                                </m:r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0.45</m:t>
                                    </m:r>
                                  </m:e>
                                  <m:sup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12708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0.45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2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2.44</m:t>
                                    </m:r>
                                  </m:e>
                                  <m:sup>
                                    <m:r>
                                      <a:rPr lang="vi-VN" sz="2200" i="1">
                                        <a:effectLst/>
                                        <a:latin typeface="Cambria Math" panose="02040503050406030204" pitchFamily="18" charset="0"/>
                                        <a:ea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𝑜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99695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8 </m:t>
                                </m:r>
                                <m:r>
                                  <a:rPr lang="en-US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10.8 </m:t>
                                </m:r>
                                <m:r>
                                  <a:rPr lang="vi-VN" sz="2200" i="1" smtClean="0">
                                    <a:effectLst/>
                                    <a:latin typeface="Cambria Math" panose="02040503050406030204" pitchFamily="18" charset="0"/>
                                    <a:ea typeface="Arial" panose="020B0604020202020204" pitchFamily="34" charset="0"/>
                                    <a:cs typeface="Arial" panose="020B0604020202020204" pitchFamily="34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5894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33D46AB-5478-488A-AA6E-412D630884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858214"/>
                  </p:ext>
                </p:extLst>
              </p:nvPr>
            </p:nvGraphicFramePr>
            <p:xfrm>
              <a:off x="628650" y="1540022"/>
              <a:ext cx="7886700" cy="2916873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191493762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789798666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15762749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Đồ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gá</a:t>
                          </a:r>
                          <a:r>
                            <a:rPr lang="en-US" sz="2200" dirty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 </a:t>
                          </a:r>
                          <a:r>
                            <a:rPr lang="en-US" sz="2200" dirty="0" err="1">
                              <a:solidFill>
                                <a:schemeClr val="tx1"/>
                              </a:solidFill>
                              <a:latin typeface="+mj-lt"/>
                            </a:rPr>
                            <a:t>chuẩn</a:t>
                          </a:r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C</a:t>
                          </a:r>
                          <a:r>
                            <a:rPr lang="vi-VN" sz="2200" b="1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ốt đùm che hoàn toàn đai ốc</a:t>
                          </a:r>
                          <a:endParaRPr lang="vi-VN" sz="2200" dirty="0">
                            <a:solidFill>
                              <a:schemeClr val="tx1"/>
                            </a:solidFill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471162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83099" r="-200464" b="-40140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942" t="-183099" r="-116" b="-40140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vi-VN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10844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87143" r="-200464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769" t="-287143" r="-100000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32" t="-287143" r="-232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0736771"/>
                      </a:ext>
                    </a:extLst>
                  </a:tr>
                  <a:tr h="43288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81690" r="-200464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769" t="-381690" r="-100000" b="-2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32" t="-381690" r="-232" b="-20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708883"/>
                      </a:ext>
                    </a:extLst>
                  </a:tr>
                  <a:tr h="441833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68493" r="-200464" b="-97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769" t="-468493" r="-100000" b="-972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32" t="-468493" r="-232" b="-972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9695601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592857" r="-200464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9769" t="-592857" r="-100000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32" t="-592857" r="-232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89497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293" name="Picture 5" descr="Error Sign Images, Stock Photos &amp; Vectors | Shutterstock">
            <a:extLst>
              <a:ext uri="{FF2B5EF4-FFF2-40B4-BE49-F238E27FC236}">
                <a16:creationId xmlns:a16="http://schemas.microsoft.com/office/drawing/2014/main" id="{02C568F7-0F5F-4CCE-B2D2-B748D1B0F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2" t="11307" r="19407" b="22813"/>
          <a:stretch/>
        </p:blipFill>
        <p:spPr bwMode="auto">
          <a:xfrm>
            <a:off x="5105640" y="4709172"/>
            <a:ext cx="1437298" cy="121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D4620-5A79-48BD-807C-4A135B1974BC}"/>
              </a:ext>
            </a:extLst>
          </p:cNvPr>
          <p:cNvSpPr txBox="1"/>
          <p:nvPr/>
        </p:nvSpPr>
        <p:spPr>
          <a:xfrm>
            <a:off x="6542938" y="4763980"/>
            <a:ext cx="17504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Không</a:t>
            </a:r>
            <a:r>
              <a:rPr lang="en-US" sz="2200" dirty="0"/>
              <a:t> </a:t>
            </a:r>
            <a:r>
              <a:rPr lang="en-US" sz="2200" dirty="0" err="1"/>
              <a:t>thỏa</a:t>
            </a:r>
            <a:r>
              <a:rPr lang="en-US" sz="2200" dirty="0"/>
              <a:t> </a:t>
            </a:r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dirty="0" err="1"/>
              <a:t>kiện</a:t>
            </a:r>
            <a:br>
              <a:rPr lang="en-US" sz="2200" dirty="0"/>
            </a:br>
            <a:r>
              <a:rPr lang="en-US" sz="2200" dirty="0" err="1"/>
              <a:t>ngậm</a:t>
            </a:r>
            <a:r>
              <a:rPr lang="en-US" sz="2200" dirty="0"/>
              <a:t> </a:t>
            </a:r>
            <a:r>
              <a:rPr lang="en-US" sz="2200" dirty="0" err="1"/>
              <a:t>ốc</a:t>
            </a:r>
            <a:r>
              <a:rPr lang="en-US" sz="2200" dirty="0"/>
              <a:t>!</a:t>
            </a:r>
            <a:endParaRPr lang="vi-VN" sz="2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C3F148-A061-4C68-AE72-1885349D68BC}"/>
              </a:ext>
            </a:extLst>
          </p:cNvPr>
          <p:cNvSpPr/>
          <p:nvPr/>
        </p:nvSpPr>
        <p:spPr>
          <a:xfrm>
            <a:off x="6322423" y="3984172"/>
            <a:ext cx="1750423" cy="58234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B38F08-E3C0-456F-95E3-709CC74DE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107148"/>
              </p:ext>
            </p:extLst>
          </p:nvPr>
        </p:nvGraphicFramePr>
        <p:xfrm>
          <a:off x="1847850" y="4848225"/>
          <a:ext cx="2752725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AutoCAD Drawing" r:id="rId5" imgW="11868120" imgH="5972040" progId="AutoCAD.Drawing.17">
                  <p:embed/>
                </p:oleObj>
              </mc:Choice>
              <mc:Fallback>
                <p:oleObj name="AutoCAD Drawing" r:id="rId5" imgW="11868120" imgH="5972040" progId="AutoCAD.Drawing.17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37B09110-DA04-473C-AEBC-692F00C113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7850" y="4848225"/>
                        <a:ext cx="2752725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3CF695-207C-45F0-A8F5-CD3DA6DB4C15}"/>
              </a:ext>
            </a:extLst>
          </p:cNvPr>
          <p:cNvSpPr txBox="1"/>
          <p:nvPr/>
        </p:nvSpPr>
        <p:spPr>
          <a:xfrm>
            <a:off x="0" y="5078519"/>
            <a:ext cx="185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Hình</a:t>
            </a:r>
            <a:r>
              <a:rPr lang="en-US" dirty="0"/>
              <a:t> 3.4</a:t>
            </a:r>
            <a:br>
              <a:rPr lang="en-US" dirty="0"/>
            </a:br>
            <a:r>
              <a:rPr lang="en-US" dirty="0"/>
              <a:t>Sai </a:t>
            </a:r>
            <a:r>
              <a:rPr lang="en-US" dirty="0" err="1"/>
              <a:t>số</a:t>
            </a:r>
            <a:r>
              <a:rPr lang="en-US" dirty="0"/>
              <a:t> do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đùm</a:t>
            </a:r>
            <a:r>
              <a:rPr lang="en-US" dirty="0"/>
              <a:t> </a:t>
            </a:r>
            <a:r>
              <a:rPr lang="en-US" dirty="0" err="1"/>
              <a:t>nghiêng</a:t>
            </a:r>
            <a:r>
              <a:rPr lang="en-US" dirty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07061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626692-D59D-4642-9DCC-44E4A0DC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46</a:t>
            </a:fld>
            <a:endParaRPr lang="vi-V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BF9663-AFDC-4A78-B0A5-1BEE3D00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vi-V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6B8835-70D3-4370-8186-EA043C7AD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,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vi-VN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1E7FA03-5FD4-447E-B90C-54C8E9EBB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069225"/>
              </p:ext>
            </p:extLst>
          </p:nvPr>
        </p:nvGraphicFramePr>
        <p:xfrm>
          <a:off x="1149159" y="1219438"/>
          <a:ext cx="6845682" cy="324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" name="Visio" r:id="rId3" imgW="9868050" imgH="4705484" progId="Visio.Drawing.15">
                  <p:embed/>
                </p:oleObj>
              </mc:Choice>
              <mc:Fallback>
                <p:oleObj name="Visio" r:id="rId3" imgW="9868050" imgH="470548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159" y="1219438"/>
                        <a:ext cx="6845682" cy="32434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A6B88D-2375-4E03-9E0B-C56E2B7FC662}"/>
              </a:ext>
            </a:extLst>
          </p:cNvPr>
          <p:cNvSpPr txBox="1"/>
          <p:nvPr/>
        </p:nvSpPr>
        <p:spPr>
          <a:xfrm>
            <a:off x="628650" y="4817383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vi-VN" sz="180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Hình </a:t>
            </a:r>
            <a:r>
              <a:rPr lang="en-US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5.8</a:t>
            </a:r>
            <a:r>
              <a:rPr lang="vi-VN" sz="1800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Sơ đồ tổ chức truyền thông giữa các thiết bị điện.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D00F1-584A-49B9-8246-F6EBB5125E55}"/>
              </a:ext>
            </a:extLst>
          </p:cNvPr>
          <p:cNvSpPr txBox="1"/>
          <p:nvPr/>
        </p:nvSpPr>
        <p:spPr>
          <a:xfrm>
            <a:off x="0" y="5497173"/>
            <a:ext cx="914400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(Chi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Bảng 6.5 Tổ chức vùng nhớ cho giao thức Modbus TCP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spcAft>
                <a:spcPts val="1000"/>
              </a:spcAft>
            </a:pPr>
            <a:r>
              <a:rPr lang="en-US" sz="1800" i="1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i="1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800" i="1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800" i="1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1800" i="1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1800" i="1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khí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nén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i="1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800" i="1" dirty="0">
                <a:effectLst/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vi-VN" sz="1800" i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039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6C2FD5-4187-45CF-938C-FAE82B53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47</a:t>
            </a:fld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A4BCF-AC7B-49C8-B778-A3F8158C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lắp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chốt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FB45C-677F-4A7C-87F2-C6779E040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AAC60-7214-4F1E-99A0-0CBADF30E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7" b="344"/>
          <a:stretch/>
        </p:blipFill>
        <p:spPr>
          <a:xfrm>
            <a:off x="359727" y="1076175"/>
            <a:ext cx="5740822" cy="35094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81E50B-6321-4AE8-A752-F92B793F2BA1}"/>
              </a:ext>
            </a:extLst>
          </p:cNvPr>
          <p:cNvSpPr/>
          <p:nvPr/>
        </p:nvSpPr>
        <p:spPr>
          <a:xfrm>
            <a:off x="1897039" y="1209478"/>
            <a:ext cx="1692322" cy="491319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A25E97-9E12-4788-B318-03AE133E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49" y="3130169"/>
            <a:ext cx="5185501" cy="32453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4B7AF3-95B5-408F-B427-437C5EE7EEE6}"/>
              </a:ext>
            </a:extLst>
          </p:cNvPr>
          <p:cNvSpPr/>
          <p:nvPr/>
        </p:nvSpPr>
        <p:spPr>
          <a:xfrm>
            <a:off x="4641931" y="4339988"/>
            <a:ext cx="1037230" cy="491319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3319CE-FDED-4260-A1B5-76091B212C22}"/>
              </a:ext>
            </a:extLst>
          </p:cNvPr>
          <p:cNvSpPr/>
          <p:nvPr/>
        </p:nvSpPr>
        <p:spPr>
          <a:xfrm>
            <a:off x="7478120" y="4339988"/>
            <a:ext cx="1037230" cy="491319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855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0D54-11D4-4976-9B98-607AA36D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(1/2)</a:t>
            </a:r>
            <a:endParaRPr lang="vi-V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08F024-D9B8-4BF4-8AC1-F56156F52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vi-VN" dirty="0"/>
                  <a:t>Điều kiện đạt: sên căng và bánh xe nằm giữa sườn xe </a:t>
                </a:r>
                <a:r>
                  <a:rPr lang="en-US" dirty="0"/>
                  <a:t>(</a:t>
                </a:r>
                <a:r>
                  <a:rPr lang="en-US" dirty="0" err="1"/>
                  <a:t>Hình</a:t>
                </a:r>
                <a:r>
                  <a:rPr lang="en-US" dirty="0"/>
                  <a:t> </a:t>
                </a:r>
                <a:r>
                  <a:rPr lang="en-US" dirty="0" err="1"/>
                  <a:t>vẽ</a:t>
                </a:r>
                <a:r>
                  <a:rPr lang="en-US" dirty="0"/>
                  <a:t>).</a:t>
                </a:r>
              </a:p>
              <a:p>
                <a:pPr lvl="1"/>
                <a:r>
                  <a:rPr lang="en-US" dirty="0" err="1"/>
                  <a:t>Năng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siết</a:t>
                </a:r>
                <a:r>
                  <a:rPr lang="en-US" dirty="0"/>
                  <a:t> </a:t>
                </a:r>
                <a:r>
                  <a:rPr lang="en-US" dirty="0" err="1"/>
                  <a:t>ốc</a:t>
                </a:r>
                <a:r>
                  <a:rPr lang="en-US" dirty="0"/>
                  <a:t>: 30 </a:t>
                </a:r>
                <a:r>
                  <a:rPr lang="en-US" dirty="0" err="1"/>
                  <a:t>sản</a:t>
                </a:r>
                <a:r>
                  <a:rPr lang="en-US" dirty="0"/>
                  <a:t> </a:t>
                </a:r>
                <a:r>
                  <a:rPr lang="en-US" dirty="0" err="1"/>
                  <a:t>phẩm</a:t>
                </a:r>
                <a:r>
                  <a:rPr lang="en-US" dirty="0"/>
                  <a:t>/</a:t>
                </a:r>
                <a:r>
                  <a:rPr lang="en-US" dirty="0" err="1"/>
                  <a:t>giờ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 err="1"/>
                  <a:t>Lực</a:t>
                </a:r>
                <a:r>
                  <a:rPr lang="en-US" dirty="0"/>
                  <a:t> </a:t>
                </a:r>
                <a:r>
                  <a:rPr lang="en-US" dirty="0" err="1"/>
                  <a:t>siết</a:t>
                </a:r>
                <a:r>
                  <a:rPr lang="en-US" dirty="0"/>
                  <a:t>: 46 Nm.</a:t>
                </a:r>
              </a:p>
              <a:p>
                <a:pPr lvl="1"/>
                <a:r>
                  <a:rPr lang="en-US" dirty="0" err="1"/>
                  <a:t>Đai</a:t>
                </a:r>
                <a:r>
                  <a:rPr lang="en-US" dirty="0"/>
                  <a:t> </a:t>
                </a:r>
                <a:r>
                  <a:rPr lang="en-US" dirty="0" err="1"/>
                  <a:t>ốc</a:t>
                </a:r>
                <a:r>
                  <a:rPr lang="en-US" dirty="0"/>
                  <a:t>: ISO 4161 – </a:t>
                </a:r>
                <a:r>
                  <a:rPr lang="en-US" dirty="0" err="1"/>
                  <a:t>M10</a:t>
                </a:r>
                <a:endParaRPr lang="en-US" dirty="0"/>
              </a:p>
              <a:p>
                <a:pPr marL="800100" marR="0" lvl="1" indent="-342900" algn="just" defTabSz="914400" rtl="0" eaLnBrk="1" fontAlgn="auto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Góc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xoay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tối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đa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của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cốt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đùm</a:t>
                </a: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sz="2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sub>
                        </m:sSub>
                      </m:sub>
                    </m:sSub>
                    <m:r>
                      <a:rPr kumimoji="0" lang="en-US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3.5</m:t>
                        </m:r>
                      </m:e>
                      <m:sup>
                        <m:r>
                          <a:rPr kumimoji="0" lang="en-US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</m:t>
                        </m:r>
                      </m:sup>
                    </m:sSup>
                    <m:r>
                      <a:rPr kumimoji="0" lang="en-US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0" lang="en-US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𝑍</m:t>
                            </m:r>
                          </m:e>
                          <m:sub>
                            <m:r>
                              <a:rPr kumimoji="0" lang="en-US" sz="2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sub>
                        </m:sSub>
                      </m:sub>
                    </m:sSub>
                    <m:r>
                      <a:rPr kumimoji="0" lang="en-US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0.65</m:t>
                        </m:r>
                      </m:e>
                      <m:sup>
                        <m:r>
                          <a:rPr kumimoji="0" lang="en-US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</m:t>
                        </m:r>
                      </m:sup>
                    </m:sSup>
                  </m:oMath>
                </a14:m>
                <a:endParaRPr kumimoji="0" lang="vi-VN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lvl="1"/>
                <a:r>
                  <a:rPr lang="en-US" dirty="0" err="1"/>
                  <a:t>Khoảng</a:t>
                </a:r>
                <a:r>
                  <a:rPr lang="en-US" dirty="0"/>
                  <a:t> </a:t>
                </a:r>
                <a:r>
                  <a:rPr lang="en-US" dirty="0" err="1"/>
                  <a:t>dịch</a:t>
                </a:r>
                <a:r>
                  <a:rPr lang="en-US" dirty="0"/>
                  <a:t> </a:t>
                </a:r>
                <a:r>
                  <a:rPr lang="en-US" dirty="0" err="1"/>
                  <a:t>chuyển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cốt</a:t>
                </a:r>
                <a:r>
                  <a:rPr lang="en-US" dirty="0"/>
                  <a:t> </a:t>
                </a:r>
                <a:r>
                  <a:rPr lang="en-US" dirty="0" err="1"/>
                  <a:t>đùm</a:t>
                </a:r>
                <a:r>
                  <a:rPr lang="en-US" dirty="0"/>
                  <a:t>: </a:t>
                </a:r>
                <a:r>
                  <a:rPr lang="en-US" dirty="0" err="1"/>
                  <a:t>40mm</a:t>
                </a:r>
                <a:endParaRPr lang="en-US" dirty="0"/>
              </a:p>
              <a:p>
                <a:endParaRPr lang="vi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08F024-D9B8-4BF4-8AC1-F56156F52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0" r="-100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57099-6E78-4413-B709-3F317A68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5</a:t>
            </a:fld>
            <a:endParaRPr lang="vi-V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071538-1943-4C3C-B5B7-22A8F9D94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vi-V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780E65-8EB6-4F3F-89CF-3D5EEA536FC5}"/>
              </a:ext>
            </a:extLst>
          </p:cNvPr>
          <p:cNvGrpSpPr/>
          <p:nvPr/>
        </p:nvGrpSpPr>
        <p:grpSpPr>
          <a:xfrm>
            <a:off x="1692275" y="4364044"/>
            <a:ext cx="6383277" cy="1590255"/>
            <a:chOff x="1692275" y="4364044"/>
            <a:chExt cx="6383277" cy="15902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338FA6-0986-4546-A027-E84FB11B7668}"/>
                </a:ext>
              </a:extLst>
            </p:cNvPr>
            <p:cNvPicPr/>
            <p:nvPr/>
          </p:nvPicPr>
          <p:blipFill rotWithShape="1">
            <a:blip r:embed="rId3"/>
            <a:srcRect t="11606" r="2030" b="10741"/>
            <a:stretch/>
          </p:blipFill>
          <p:spPr bwMode="auto">
            <a:xfrm>
              <a:off x="1692275" y="4532636"/>
              <a:ext cx="2879725" cy="100107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C38A34-190C-4502-BCE5-4949BF5FE1E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835782" y="4364044"/>
              <a:ext cx="3239770" cy="116967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0612F-ADC4-435E-9584-F50D91978378}"/>
                </a:ext>
              </a:extLst>
            </p:cNvPr>
            <p:cNvSpPr txBox="1"/>
            <p:nvPr/>
          </p:nvSpPr>
          <p:spPr>
            <a:xfrm>
              <a:off x="2687143" y="5584967"/>
              <a:ext cx="889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</a:t>
              </a:r>
              <a:r>
                <a:rPr lang="en-US" dirty="0" err="1"/>
                <a:t>Đạt</a:t>
              </a:r>
              <a:endParaRPr lang="vi-V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5F6FD0-ABA5-4E26-84F7-7AF38160346E}"/>
                </a:ext>
              </a:extLst>
            </p:cNvPr>
            <p:cNvSpPr txBox="1"/>
            <p:nvPr/>
          </p:nvSpPr>
          <p:spPr>
            <a:xfrm>
              <a:off x="6010673" y="5584967"/>
              <a:ext cx="1576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</a:t>
              </a:r>
              <a:r>
                <a:rPr lang="en-US" dirty="0" err="1"/>
                <a:t>Không</a:t>
              </a:r>
              <a:r>
                <a:rPr lang="en-US" dirty="0"/>
                <a:t> </a:t>
              </a:r>
              <a:r>
                <a:rPr lang="en-US" dirty="0" err="1"/>
                <a:t>đạt</a:t>
              </a:r>
              <a:endParaRPr lang="vi-VN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D10C16E-E45C-4250-8A3F-BF76EF224601}"/>
              </a:ext>
            </a:extLst>
          </p:cNvPr>
          <p:cNvSpPr txBox="1"/>
          <p:nvPr/>
        </p:nvSpPr>
        <p:spPr>
          <a:xfrm>
            <a:off x="0" y="60273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sên</a:t>
            </a:r>
            <a:r>
              <a:rPr lang="en-US" dirty="0"/>
              <a:t> </a:t>
            </a:r>
            <a:r>
              <a:rPr lang="en-US" dirty="0" err="1"/>
              <a:t>căng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bánh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sườn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5193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F62C-F993-4E59-81FD-F6FDE6D8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(2/2)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AA82A-6059-4BA7-A318-F9829DD0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6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864C8C-6697-41EF-BD96-B112666F7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vi-V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F83AB-8AED-40E7-82DF-6A2FC0264927}"/>
              </a:ext>
            </a:extLst>
          </p:cNvPr>
          <p:cNvSpPr txBox="1"/>
          <p:nvPr/>
        </p:nvSpPr>
        <p:spPr>
          <a:xfrm>
            <a:off x="0" y="602736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đạp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đai</a:t>
            </a:r>
            <a:r>
              <a:rPr lang="en-US" dirty="0"/>
              <a:t> </a:t>
            </a:r>
            <a:r>
              <a:rPr lang="en-US" dirty="0" err="1"/>
              <a:t>ốc</a:t>
            </a:r>
            <a:r>
              <a:rPr lang="en-US" dirty="0"/>
              <a:t>.</a:t>
            </a:r>
            <a:endParaRPr lang="vi-V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817BCF-34EB-4CFE-891C-3B0AF7B6FF5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515674"/>
              </p:ext>
            </p:extLst>
          </p:nvPr>
        </p:nvGraphicFramePr>
        <p:xfrm>
          <a:off x="516800" y="1586932"/>
          <a:ext cx="8108814" cy="40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AutoCAD Drawing" r:id="rId3" imgW="11839680" imgH="5972040" progId="AutoCAD.Drawing.17">
                  <p:embed/>
                </p:oleObj>
              </mc:Choice>
              <mc:Fallback>
                <p:oleObj name="AutoCAD Drawing" r:id="rId3" imgW="11839680" imgH="5972040" progId="AutoCAD.Drawing.17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C5C75C3-F03E-4555-8249-2D618BEBA3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800" y="1586932"/>
                        <a:ext cx="8108814" cy="40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892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41A13F-4B7A-4D9F-8AD0-24B1FBE61D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pPr algn="ctr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tia</a:t>
            </a:r>
            <a:r>
              <a:rPr lang="en-US" dirty="0"/>
              <a:t> </a:t>
            </a:r>
            <a:r>
              <a:rPr lang="en-US" dirty="0" err="1"/>
              <a:t>sáng</a:t>
            </a:r>
            <a:br>
              <a:rPr lang="en-US" dirty="0"/>
            </a:br>
            <a:r>
              <a:rPr lang="en-US" dirty="0" err="1"/>
              <a:t>soi</a:t>
            </a:r>
            <a:r>
              <a:rPr lang="en-US" dirty="0"/>
              <a:t> </a:t>
            </a:r>
            <a:r>
              <a:rPr lang="en-US" dirty="0" err="1"/>
              <a:t>đường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9380-4881-4525-AA0B-3AD4AF6D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7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8ECF02-C61B-4239-9673-24E4F247FD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7055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0795BF-127F-4C01-9CBB-F7CD06184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siết</a:t>
            </a:r>
            <a:r>
              <a:rPr lang="en-US" dirty="0"/>
              <a:t> </a:t>
            </a:r>
            <a:r>
              <a:rPr lang="en-US" dirty="0" err="1"/>
              <a:t>ốc</a:t>
            </a:r>
            <a:r>
              <a:rPr lang="en-US" dirty="0"/>
              <a:t> –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lựa</a:t>
            </a:r>
            <a:endParaRPr lang="vi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12EAE5-20D3-4702-B933-70E7FE16F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: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hở</a:t>
            </a:r>
            <a:r>
              <a:rPr lang="en-US" dirty="0"/>
              <a:t> </a:t>
            </a:r>
            <a:r>
              <a:rPr lang="en-US" b="1" dirty="0"/>
              <a:t>0.5 mm.</a:t>
            </a:r>
          </a:p>
          <a:p>
            <a:pPr lvl="1"/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2945D1-97FE-4BAE-841B-46BFE2BA74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9448A11-85B5-4779-AD31-AE787A8F0D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618792"/>
              </p:ext>
            </p:extLst>
          </p:nvPr>
        </p:nvGraphicFramePr>
        <p:xfrm>
          <a:off x="1512888" y="2259013"/>
          <a:ext cx="6119812" cy="274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AutoCAD Drawing" r:id="rId3" imgW="11839680" imgH="5315040" progId="AutoCAD.Drawing.17">
                  <p:embed/>
                </p:oleObj>
              </mc:Choice>
              <mc:Fallback>
                <p:oleObj name="AutoCAD Drawing" r:id="rId3" imgW="11839680" imgH="5315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2888" y="2259013"/>
                        <a:ext cx="6119812" cy="274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077C59-3AE8-4EDD-94B1-B558DD02C2E3}"/>
              </a:ext>
            </a:extLst>
          </p:cNvPr>
          <p:cNvSpPr txBox="1"/>
          <p:nvPr/>
        </p:nvSpPr>
        <p:spPr>
          <a:xfrm>
            <a:off x="0" y="540713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siết</a:t>
            </a:r>
            <a:r>
              <a:rPr lang="en-US" dirty="0"/>
              <a:t> </a:t>
            </a:r>
            <a:r>
              <a:rPr lang="en-US" dirty="0" err="1"/>
              <a:t>ốc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716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E43C7-B63C-46E0-B3C2-8C8BF4B6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0839D-7BB0-411B-92B5-EBD271E4E49E}" type="slidenum">
              <a:rPr lang="vi-VN" smtClean="0"/>
              <a:pPr/>
              <a:t>9</a:t>
            </a:fld>
            <a:endParaRPr lang="vi-V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D74B08-2B53-4069-A017-54118DBA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robot</a:t>
            </a:r>
            <a:endParaRPr lang="vi-V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0920EC-EB98-4D77-A164-FEB795BD76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vi-V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2B080B-9961-4E46-B900-ACEFA55BA63A}"/>
              </a:ext>
            </a:extLst>
          </p:cNvPr>
          <p:cNvSpPr txBox="1"/>
          <p:nvPr/>
        </p:nvSpPr>
        <p:spPr>
          <a:xfrm>
            <a:off x="0" y="61854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.</a:t>
            </a:r>
            <a:endParaRPr lang="vi-VN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2832940-5C68-485A-8D81-C518C8B034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23044"/>
              </p:ext>
            </p:extLst>
          </p:nvPr>
        </p:nvGraphicFramePr>
        <p:xfrm>
          <a:off x="-658813" y="1200150"/>
          <a:ext cx="10461626" cy="469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AutoCAD Drawing" r:id="rId3" imgW="11839680" imgH="5315040" progId="AutoCAD.Drawing.17">
                  <p:embed/>
                </p:oleObj>
              </mc:Choice>
              <mc:Fallback>
                <p:oleObj name="AutoCAD Drawing" r:id="rId3" imgW="11839680" imgH="5315040" progId="AutoCAD.Drawing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58813" y="1200150"/>
                        <a:ext cx="10461626" cy="469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9234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1731</TotalTime>
  <Words>3082</Words>
  <Application>Microsoft Office PowerPoint</Application>
  <PresentationFormat>On-screen Show (4:3)</PresentationFormat>
  <Paragraphs>470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Arial</vt:lpstr>
      <vt:lpstr>Calibri</vt:lpstr>
      <vt:lpstr>Cambria Math</vt:lpstr>
      <vt:lpstr>Courier New</vt:lpstr>
      <vt:lpstr>Sitka Subheading</vt:lpstr>
      <vt:lpstr>Tahoma</vt:lpstr>
      <vt:lpstr>Times New Roman</vt:lpstr>
      <vt:lpstr>Office Theme</vt:lpstr>
      <vt:lpstr>AutoCAD Drawing</vt:lpstr>
      <vt:lpstr>Visio</vt:lpstr>
      <vt:lpstr>PowerPoint Presentation</vt:lpstr>
      <vt:lpstr>PowerPoint Presentation</vt:lpstr>
      <vt:lpstr>Bối cảnh</vt:lpstr>
      <vt:lpstr>Mục tiêu thiết kế</vt:lpstr>
      <vt:lpstr>Đầu bài thiết kế (1/2)</vt:lpstr>
      <vt:lpstr>Đầu bài thiết kế (2/2)</vt:lpstr>
      <vt:lpstr>PowerPoint Presentation</vt:lpstr>
      <vt:lpstr>Mở rộng khẩu siết ốc – Giải pháp tự lựa</vt:lpstr>
      <vt:lpstr>Sơ đồ nguyên lý đầu công tác của robot</vt:lpstr>
      <vt:lpstr>Xe gá phôi – Giải pháp cho sự linh hoạt</vt:lpstr>
      <vt:lpstr>Camera – Giải pháp xác định vị trí đai ốc</vt:lpstr>
      <vt:lpstr>Vị trí chụp ảnh và vị trí siết ốc</vt:lpstr>
      <vt:lpstr>Quy trình siết ốc</vt:lpstr>
      <vt:lpstr>Ngậm ốc - Yếu tố kinh nghiệm</vt:lpstr>
      <vt:lpstr>Phương án bố trí không gian làm việc</vt:lpstr>
      <vt:lpstr>PowerPoint Presentation</vt:lpstr>
      <vt:lpstr>Giải thuật xử lý ảnh – Tiền xử lý</vt:lpstr>
      <vt:lpstr>Giải thuật xử lý ảnh - Xác định tâm đai ốc</vt:lpstr>
      <vt:lpstr>Nội suy các độ lệch cần bù</vt:lpstr>
      <vt:lpstr>Đánh giá sai số của giải thuật</vt:lpstr>
      <vt:lpstr>Giải pháp chụp ảnh 2 lần</vt:lpstr>
      <vt:lpstr>Giải pháp điều chỉnh độ sáng tự động</vt:lpstr>
      <vt:lpstr>PowerPoint Presentation</vt:lpstr>
      <vt:lpstr>Đầu công tác – Yêu cầu và lựa chọn</vt:lpstr>
      <vt:lpstr>Đầu công tác cho robot – Thiết kế sơ bộ</vt:lpstr>
      <vt:lpstr>Xe gá phôi – Yêu cầu Kỹ thuật</vt:lpstr>
      <vt:lpstr>Xe gá phôi – Thiết kế sơ bộ</vt:lpstr>
      <vt:lpstr>Xe gá phôi – Cơ cấu định vị</vt:lpstr>
      <vt:lpstr>Hệ thống điện – Lựa chọn thiết bị</vt:lpstr>
      <vt:lpstr>PowerPoint Presentation</vt:lpstr>
      <vt:lpstr>Mục tiêu và phương án tổ chức thực nghiệm</vt:lpstr>
      <vt:lpstr>Video thực nghiệm</vt:lpstr>
      <vt:lpstr>Kết quả thực nghiệm (1/2)</vt:lpstr>
      <vt:lpstr>Kết quả thực nghiệm (2/2)</vt:lpstr>
      <vt:lpstr>Phân tích năng suất – Riêng giai đoạn siết ốc</vt:lpstr>
      <vt:lpstr>Phân tích năng suất – Đến hoàn thành 80%</vt:lpstr>
      <vt:lpstr>PowerPoint Presentation</vt:lpstr>
      <vt:lpstr>Kết luận</vt:lpstr>
      <vt:lpstr>TÀI LIỆU THAM KHẢO</vt:lpstr>
      <vt:lpstr>TÀI LIỆU THAM KHẢO</vt:lpstr>
      <vt:lpstr>5.1 Thiết kế đầu công tác cho robot</vt:lpstr>
      <vt:lpstr>4.3 Xác định vector t</vt:lpstr>
      <vt:lpstr>Mô hình camera lỗ kim – Vấn đề PnP</vt:lpstr>
      <vt:lpstr>Tự động xác định các hệ số chuyển tọa độ</vt:lpstr>
      <vt:lpstr>Đánh giá sai số của giải thuật (2/2)</vt:lpstr>
      <vt:lpstr>Tổ chức truyền thông</vt:lpstr>
      <vt:lpstr>Dung sai lắp ghép chốt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Võ Đức Trí</dc:creator>
  <cp:lastModifiedBy>Võ Đức Trí</cp:lastModifiedBy>
  <cp:revision>175</cp:revision>
  <dcterms:created xsi:type="dcterms:W3CDTF">2020-01-04T04:07:59Z</dcterms:created>
  <dcterms:modified xsi:type="dcterms:W3CDTF">2020-09-17T01:52:37Z</dcterms:modified>
</cp:coreProperties>
</file>